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sldIdLst>
    <p:sldId id="256" r:id="rId2"/>
    <p:sldId id="257" r:id="rId3"/>
    <p:sldId id="258" r:id="rId4"/>
    <p:sldId id="259" r:id="rId5"/>
    <p:sldId id="264" r:id="rId6"/>
    <p:sldId id="265" r:id="rId7"/>
    <p:sldId id="266" r:id="rId8"/>
    <p:sldId id="267" r:id="rId9"/>
    <p:sldId id="263" r:id="rId10"/>
    <p:sldId id="260" r:id="rId11"/>
    <p:sldId id="268" r:id="rId12"/>
    <p:sldId id="269" r:id="rId13"/>
    <p:sldId id="270" r:id="rId14"/>
    <p:sldId id="271" r:id="rId15"/>
    <p:sldId id="272" r:id="rId16"/>
    <p:sldId id="273" r:id="rId17"/>
    <p:sldId id="274" r:id="rId18"/>
    <p:sldId id="275" r:id="rId19"/>
    <p:sldId id="261" r:id="rId20"/>
    <p:sldId id="276" r:id="rId21"/>
    <p:sldId id="277" r:id="rId22"/>
    <p:sldId id="278" r:id="rId23"/>
    <p:sldId id="279" r:id="rId24"/>
    <p:sldId id="280" r:id="rId25"/>
    <p:sldId id="281" r:id="rId26"/>
    <p:sldId id="282" r:id="rId27"/>
    <p:sldId id="283" r:id="rId28"/>
    <p:sldId id="284" r:id="rId29"/>
    <p:sldId id="262" r:id="rId30"/>
    <p:sldId id="285" r:id="rId31"/>
    <p:sldId id="287" r:id="rId32"/>
    <p:sldId id="286" r:id="rId33"/>
    <p:sldId id="288" r:id="rId34"/>
    <p:sldId id="289" r:id="rId35"/>
    <p:sldId id="290" r:id="rId36"/>
    <p:sldId id="291" r:id="rId37"/>
    <p:sldId id="292" r:id="rId38"/>
    <p:sldId id="293" r:id="rId39"/>
    <p:sldId id="294" r:id="rId40"/>
    <p:sldId id="295" r:id="rId41"/>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829" autoAdjust="0"/>
  </p:normalViewPr>
  <p:slideViewPr>
    <p:cSldViewPr>
      <p:cViewPr varScale="1">
        <p:scale>
          <a:sx n="67" d="100"/>
          <a:sy n="67" d="100"/>
        </p:scale>
        <p:origin x="-1476" y="-1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CB90D8D-0E3C-4FD3-B1F6-748BE357F90C}" type="datetimeFigureOut">
              <a:rPr lang="es-ES" smtClean="0"/>
              <a:t>22/08/2014</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34DB84-6E98-4B64-9B28-B4E4F9023198}" type="slidenum">
              <a:rPr lang="es-ES" smtClean="0"/>
              <a:t>‹Nº›</a:t>
            </a:fld>
            <a:endParaRPr lang="es-ES"/>
          </a:p>
        </p:txBody>
      </p:sp>
    </p:spTree>
    <p:extLst>
      <p:ext uri="{BB962C8B-B14F-4D97-AF65-F5344CB8AC3E}">
        <p14:creationId xmlns:p14="http://schemas.microsoft.com/office/powerpoint/2010/main" val="1413285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brindan una solución ya probada y documentada a problemas de desarrollo de software que están sujetos a contextos similares. </a:t>
            </a:r>
          </a:p>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patrón: su nombre, el problema (cuando aplicar un patrón), la solución (descripción abstracta del problema) y las consecuencias (costos y beneficios).</a:t>
            </a:r>
          </a:p>
          <a:p>
            <a:endParaRPr lang="es-ES" dirty="0"/>
          </a:p>
        </p:txBody>
      </p:sp>
      <p:sp>
        <p:nvSpPr>
          <p:cNvPr id="4" name="3 Marcador de número de diapositiva"/>
          <p:cNvSpPr>
            <a:spLocks noGrp="1"/>
          </p:cNvSpPr>
          <p:nvPr>
            <p:ph type="sldNum" sz="quarter" idx="10"/>
          </p:nvPr>
        </p:nvSpPr>
        <p:spPr/>
        <p:txBody>
          <a:bodyPr/>
          <a:lstStyle/>
          <a:p>
            <a:fld id="{3234DB84-6E98-4B64-9B28-B4E4F9023198}" type="slidenum">
              <a:rPr lang="es-ES" smtClean="0"/>
              <a:t>2</a:t>
            </a:fld>
            <a:endParaRPr lang="es-ES"/>
          </a:p>
        </p:txBody>
      </p:sp>
    </p:spTree>
    <p:extLst>
      <p:ext uri="{BB962C8B-B14F-4D97-AF65-F5344CB8AC3E}">
        <p14:creationId xmlns:p14="http://schemas.microsoft.com/office/powerpoint/2010/main" val="3863496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smtClean="0"/>
              <a:t>MVC </a:t>
            </a:r>
            <a:r>
              <a:rPr lang="en-US" dirty="0" err="1" smtClean="0"/>
              <a:t>creacional</a:t>
            </a:r>
            <a:r>
              <a:rPr lang="en-US" dirty="0" smtClean="0"/>
              <a:t>,</a:t>
            </a:r>
            <a:r>
              <a:rPr lang="en-US" baseline="0" dirty="0" smtClean="0"/>
              <a:t> strategy, template method y visitor son de </a:t>
            </a:r>
            <a:r>
              <a:rPr lang="en-US" baseline="0" dirty="0" err="1" smtClean="0"/>
              <a:t>comportamiento</a:t>
            </a:r>
            <a:r>
              <a:rPr lang="en-US" baseline="0" dirty="0" smtClean="0"/>
              <a:t>.</a:t>
            </a:r>
            <a:endParaRPr lang="es-ES" dirty="0"/>
          </a:p>
        </p:txBody>
      </p:sp>
      <p:sp>
        <p:nvSpPr>
          <p:cNvPr id="4" name="3 Marcador de número de diapositiva"/>
          <p:cNvSpPr>
            <a:spLocks noGrp="1"/>
          </p:cNvSpPr>
          <p:nvPr>
            <p:ph type="sldNum" sz="quarter" idx="10"/>
          </p:nvPr>
        </p:nvSpPr>
        <p:spPr/>
        <p:txBody>
          <a:bodyPr/>
          <a:lstStyle/>
          <a:p>
            <a:fld id="{3234DB84-6E98-4B64-9B28-B4E4F9023198}" type="slidenum">
              <a:rPr lang="es-ES" smtClean="0"/>
              <a:t>3</a:t>
            </a:fld>
            <a:endParaRPr lang="es-ES"/>
          </a:p>
        </p:txBody>
      </p:sp>
    </p:spTree>
    <p:extLst>
      <p:ext uri="{BB962C8B-B14F-4D97-AF65-F5344CB8AC3E}">
        <p14:creationId xmlns:p14="http://schemas.microsoft.com/office/powerpoint/2010/main" val="4039271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sz="1200" b="0" i="0" kern="1200" dirty="0" smtClean="0">
                <a:solidFill>
                  <a:schemeClr val="tx1"/>
                </a:solidFill>
                <a:effectLst/>
                <a:latin typeface="+mn-lt"/>
                <a:ea typeface="+mn-ea"/>
                <a:cs typeface="+mn-cs"/>
              </a:rPr>
              <a:t>Se clasifica como patrón de comportamiento porque determina como se debe realizar el intercambio de mensajes entre diferentes objetos para resolver una tarea.</a:t>
            </a:r>
          </a:p>
          <a:p>
            <a:endParaRPr lang="es-ES" dirty="0"/>
          </a:p>
        </p:txBody>
      </p:sp>
      <p:sp>
        <p:nvSpPr>
          <p:cNvPr id="4" name="3 Marcador de número de diapositiva"/>
          <p:cNvSpPr>
            <a:spLocks noGrp="1"/>
          </p:cNvSpPr>
          <p:nvPr>
            <p:ph type="sldNum" sz="quarter" idx="10"/>
          </p:nvPr>
        </p:nvSpPr>
        <p:spPr/>
        <p:txBody>
          <a:bodyPr/>
          <a:lstStyle/>
          <a:p>
            <a:fld id="{3234DB84-6E98-4B64-9B28-B4E4F9023198}" type="slidenum">
              <a:rPr lang="es-ES" smtClean="0"/>
              <a:t>4</a:t>
            </a:fld>
            <a:endParaRPr lang="es-ES"/>
          </a:p>
        </p:txBody>
      </p:sp>
    </p:spTree>
    <p:extLst>
      <p:ext uri="{BB962C8B-B14F-4D97-AF65-F5344CB8AC3E}">
        <p14:creationId xmlns:p14="http://schemas.microsoft.com/office/powerpoint/2010/main" val="1590313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sz="1200" b="0" i="0" kern="1200" dirty="0" smtClean="0">
                <a:solidFill>
                  <a:schemeClr val="tx1"/>
                </a:solidFill>
                <a:effectLst/>
                <a:latin typeface="+mn-lt"/>
                <a:ea typeface="+mn-ea"/>
                <a:cs typeface="+mn-cs"/>
              </a:rPr>
              <a:t>si dentro de dos días tenemos el requerimiento de añadir dos o tres estilos nuevos a nuestro sistema, tendremos que añadir más bloques “case” a nuestro código. Esto en definitiva, lo que provocaría es que no estuviéramos cumpliendo con el </a:t>
            </a:r>
            <a:r>
              <a:rPr lang="es-ES" sz="1200" b="1" i="0" kern="1200" dirty="0" smtClean="0">
                <a:solidFill>
                  <a:schemeClr val="tx1"/>
                </a:solidFill>
                <a:effectLst/>
                <a:latin typeface="+mn-lt"/>
                <a:ea typeface="+mn-ea"/>
                <a:cs typeface="+mn-cs"/>
              </a:rPr>
              <a:t>principio SOLID de Open </a:t>
            </a:r>
            <a:r>
              <a:rPr lang="es-ES" sz="1200" b="1" i="0" kern="1200" dirty="0" err="1" smtClean="0">
                <a:solidFill>
                  <a:schemeClr val="tx1"/>
                </a:solidFill>
                <a:effectLst/>
                <a:latin typeface="+mn-lt"/>
                <a:ea typeface="+mn-ea"/>
                <a:cs typeface="+mn-cs"/>
              </a:rPr>
              <a:t>Closed</a:t>
            </a:r>
            <a:r>
              <a:rPr lang="es-ES" sz="1200" b="0" i="0" kern="1200" dirty="0" smtClean="0">
                <a:solidFill>
                  <a:schemeClr val="tx1"/>
                </a:solidFill>
                <a:effectLst/>
                <a:latin typeface="+mn-lt"/>
                <a:ea typeface="+mn-ea"/>
                <a:cs typeface="+mn-cs"/>
              </a:rPr>
              <a:t>.</a:t>
            </a:r>
            <a:endParaRPr lang="es-ES" dirty="0"/>
          </a:p>
        </p:txBody>
      </p:sp>
      <p:sp>
        <p:nvSpPr>
          <p:cNvPr id="4" name="3 Marcador de número de diapositiva"/>
          <p:cNvSpPr>
            <a:spLocks noGrp="1"/>
          </p:cNvSpPr>
          <p:nvPr>
            <p:ph type="sldNum" sz="quarter" idx="10"/>
          </p:nvPr>
        </p:nvSpPr>
        <p:spPr/>
        <p:txBody>
          <a:bodyPr/>
          <a:lstStyle/>
          <a:p>
            <a:fld id="{3234DB84-6E98-4B64-9B28-B4E4F9023198}" type="slidenum">
              <a:rPr lang="es-ES" smtClean="0"/>
              <a:t>6</a:t>
            </a:fld>
            <a:endParaRPr lang="es-ES"/>
          </a:p>
        </p:txBody>
      </p:sp>
    </p:spTree>
    <p:extLst>
      <p:ext uri="{BB962C8B-B14F-4D97-AF65-F5344CB8AC3E}">
        <p14:creationId xmlns:p14="http://schemas.microsoft.com/office/powerpoint/2010/main" val="873529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sz="1200" b="0" i="0" kern="1200" dirty="0" smtClean="0">
                <a:solidFill>
                  <a:schemeClr val="tx1"/>
                </a:solidFill>
                <a:effectLst/>
                <a:latin typeface="+mn-lt"/>
                <a:ea typeface="+mn-ea"/>
                <a:cs typeface="+mn-cs"/>
              </a:rPr>
              <a:t>dividir cada uno de los estilos existentes, en clases más pequeñas, que solo resuelvan un estilo cada una.</a:t>
            </a:r>
            <a:endParaRPr lang="es-ES" dirty="0"/>
          </a:p>
        </p:txBody>
      </p:sp>
      <p:sp>
        <p:nvSpPr>
          <p:cNvPr id="4" name="3 Marcador de número de diapositiva"/>
          <p:cNvSpPr>
            <a:spLocks noGrp="1"/>
          </p:cNvSpPr>
          <p:nvPr>
            <p:ph type="sldNum" sz="quarter" idx="10"/>
          </p:nvPr>
        </p:nvSpPr>
        <p:spPr/>
        <p:txBody>
          <a:bodyPr/>
          <a:lstStyle/>
          <a:p>
            <a:fld id="{3234DB84-6E98-4B64-9B28-B4E4F9023198}" type="slidenum">
              <a:rPr lang="es-ES" smtClean="0"/>
              <a:t>7</a:t>
            </a:fld>
            <a:endParaRPr lang="es-ES"/>
          </a:p>
        </p:txBody>
      </p:sp>
    </p:spTree>
    <p:extLst>
      <p:ext uri="{BB962C8B-B14F-4D97-AF65-F5344CB8AC3E}">
        <p14:creationId xmlns:p14="http://schemas.microsoft.com/office/powerpoint/2010/main" val="3749988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dirty="0" smtClean="0"/>
              <a:t>La interfaz por tanto habrá implementaciones de la interfaz </a:t>
            </a:r>
            <a:r>
              <a:rPr lang="es-ES" dirty="0" err="1" smtClean="0"/>
              <a:t>visitor</a:t>
            </a:r>
            <a:r>
              <a:rPr lang="es-ES" dirty="0" smtClean="0"/>
              <a:t> de la forma: </a:t>
            </a:r>
            <a:r>
              <a:rPr lang="es-ES" i="1" dirty="0" smtClean="0"/>
              <a:t>visitorClase1</a:t>
            </a:r>
            <a:r>
              <a:rPr lang="es-ES" dirty="0" smtClean="0"/>
              <a:t>,</a:t>
            </a:r>
            <a:r>
              <a:rPr lang="es-ES" i="1" dirty="0" smtClean="0"/>
              <a:t>visitorClase2</a:t>
            </a:r>
            <a:r>
              <a:rPr lang="es-ES" dirty="0" smtClean="0"/>
              <a:t>… </a:t>
            </a:r>
            <a:r>
              <a:rPr lang="es-ES" i="1" dirty="0" err="1" smtClean="0"/>
              <a:t>visitorClaseN</a:t>
            </a:r>
            <a:r>
              <a:rPr lang="es-ES" dirty="0" smtClean="0"/>
              <a:t>. </a:t>
            </a:r>
            <a:endParaRPr lang="es-ES" dirty="0"/>
          </a:p>
        </p:txBody>
      </p:sp>
      <p:sp>
        <p:nvSpPr>
          <p:cNvPr id="4" name="3 Marcador de número de diapositiva"/>
          <p:cNvSpPr>
            <a:spLocks noGrp="1"/>
          </p:cNvSpPr>
          <p:nvPr>
            <p:ph type="sldNum" sz="quarter" idx="10"/>
          </p:nvPr>
        </p:nvSpPr>
        <p:spPr/>
        <p:txBody>
          <a:bodyPr/>
          <a:lstStyle/>
          <a:p>
            <a:fld id="{3234DB84-6E98-4B64-9B28-B4E4F9023198}" type="slidenum">
              <a:rPr lang="es-ES" smtClean="0"/>
              <a:t>19</a:t>
            </a:fld>
            <a:endParaRPr lang="es-ES"/>
          </a:p>
        </p:txBody>
      </p:sp>
    </p:spTree>
    <p:extLst>
      <p:ext uri="{BB962C8B-B14F-4D97-AF65-F5344CB8AC3E}">
        <p14:creationId xmlns:p14="http://schemas.microsoft.com/office/powerpoint/2010/main" val="2874620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8" name="7 Título"/>
          <p:cNvSpPr>
            <a:spLocks noGrp="1"/>
          </p:cNvSpPr>
          <p:nvPr>
            <p:ph type="ctrTitle"/>
          </p:nvPr>
        </p:nvSpPr>
        <p:spPr>
          <a:xfrm>
            <a:off x="422030" y="1371600"/>
            <a:ext cx="8229600"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defRPr sz="48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es-ES" smtClean="0"/>
              <a:t>Haga clic para modificar el estilo de título del patrón</a:t>
            </a:r>
            <a:endParaRPr kumimoji="0" lang="en-US"/>
          </a:p>
        </p:txBody>
      </p:sp>
      <p:sp>
        <p:nvSpPr>
          <p:cNvPr id="28" name="27 Marcador de fecha"/>
          <p:cNvSpPr>
            <a:spLocks noGrp="1"/>
          </p:cNvSpPr>
          <p:nvPr>
            <p:ph type="dt" sz="half" idx="10"/>
          </p:nvPr>
        </p:nvSpPr>
        <p:spPr/>
        <p:txBody>
          <a:bodyPr/>
          <a:lstStyle/>
          <a:p>
            <a:fld id="{BF05C68C-B3E8-4C40-9473-152B2B93B3C0}" type="datetimeFigureOut">
              <a:rPr lang="es-ES" smtClean="0"/>
              <a:t>22/08/2014</a:t>
            </a:fld>
            <a:endParaRPr lang="es-ES"/>
          </a:p>
        </p:txBody>
      </p:sp>
      <p:sp>
        <p:nvSpPr>
          <p:cNvPr id="17" name="16 Marcador de pie de página"/>
          <p:cNvSpPr>
            <a:spLocks noGrp="1"/>
          </p:cNvSpPr>
          <p:nvPr>
            <p:ph type="ftr" sz="quarter" idx="11"/>
          </p:nvPr>
        </p:nvSpPr>
        <p:spPr/>
        <p:txBody>
          <a:bodyPr/>
          <a:lstStyle/>
          <a:p>
            <a:endParaRPr lang="es-ES"/>
          </a:p>
        </p:txBody>
      </p:sp>
      <p:sp>
        <p:nvSpPr>
          <p:cNvPr id="29" name="28 Marcador de número de diapositiva"/>
          <p:cNvSpPr>
            <a:spLocks noGrp="1"/>
          </p:cNvSpPr>
          <p:nvPr>
            <p:ph type="sldNum" sz="quarter" idx="12"/>
          </p:nvPr>
        </p:nvSpPr>
        <p:spPr/>
        <p:txBody>
          <a:bodyPr/>
          <a:lstStyle/>
          <a:p>
            <a:fld id="{6A49FBEB-D949-4994-931F-097C1F96F593}" type="slidenum">
              <a:rPr lang="es-ES" smtClean="0"/>
              <a:t>‹Nº›</a:t>
            </a:fld>
            <a:endParaRPr lang="es-ES"/>
          </a:p>
        </p:txBody>
      </p:sp>
      <p:sp>
        <p:nvSpPr>
          <p:cNvPr id="9" name="8 Subtítulo"/>
          <p:cNvSpPr>
            <a:spLocks noGrp="1"/>
          </p:cNvSpPr>
          <p:nvPr>
            <p:ph type="subTitle" idx="1"/>
          </p:nvPr>
        </p:nvSpPr>
        <p:spPr>
          <a:xfrm>
            <a:off x="1371600" y="3331698"/>
            <a:ext cx="6400800" cy="1752600"/>
          </a:xfrm>
        </p:spPr>
        <p:txBody>
          <a:bodyPr/>
          <a:lstStyle>
            <a:lvl1pPr marL="0" indent="0" algn="ct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smtClean="0"/>
              <a:t>Haga clic para modificar el estilo de subtítulo del patrón</a:t>
            </a:r>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texto vertical"/>
          <p:cNvSpPr>
            <a:spLocks noGrp="1"/>
          </p:cNvSpPr>
          <p:nvPr>
            <p:ph type="body" orient="vert" idx="1"/>
          </p:nvPr>
        </p:nvSpPr>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BF05C68C-B3E8-4C40-9473-152B2B93B3C0}" type="datetimeFigureOut">
              <a:rPr lang="es-ES" smtClean="0"/>
              <a:t>22/08/2014</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6A49FBEB-D949-4994-931F-097C1F96F593}" type="slidenum">
              <a:rPr lang="es-ES" smtClean="0"/>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kumimoji="0" lang="es-ES" smtClean="0"/>
              <a:t>Haga clic para modificar el estilo de título del patrón</a:t>
            </a:r>
            <a:endParaRPr kumimoji="0" lang="en-US"/>
          </a:p>
        </p:txBody>
      </p:sp>
      <p:sp>
        <p:nvSpPr>
          <p:cNvPr id="3" name="2 Marcador de texto vertical"/>
          <p:cNvSpPr>
            <a:spLocks noGrp="1"/>
          </p:cNvSpPr>
          <p:nvPr>
            <p:ph type="body" orient="vert" idx="1"/>
          </p:nvPr>
        </p:nvSpPr>
        <p:spPr>
          <a:xfrm>
            <a:off x="457200" y="274638"/>
            <a:ext cx="6019800" cy="5851525"/>
          </a:xfrm>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BF05C68C-B3E8-4C40-9473-152B2B93B3C0}" type="datetimeFigureOut">
              <a:rPr lang="es-ES" smtClean="0"/>
              <a:t>22/08/2014</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6A49FBEB-D949-4994-931F-097C1F96F593}" type="slidenum">
              <a:rPr lang="es-ES" smtClean="0"/>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contenido"/>
          <p:cNvSpPr>
            <a:spLocks noGrp="1"/>
          </p:cNvSpPr>
          <p:nvPr>
            <p:ph idx="1"/>
          </p:nvPr>
        </p:nvSpPr>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BF05C68C-B3E8-4C40-9473-152B2B93B3C0}" type="datetimeFigureOut">
              <a:rPr lang="es-ES" smtClean="0"/>
              <a:t>22/08/2014</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6A49FBEB-D949-4994-931F-097C1F96F593}" type="slidenum">
              <a:rPr lang="es-ES" smtClean="0"/>
              <a:t>‹Nº›</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p:bgRef idx="1003">
        <a:schemeClr val="bg2"/>
      </p:bgRef>
    </p:bg>
    <p:spTree>
      <p:nvGrpSpPr>
        <p:cNvPr id="1" name=""/>
        <p:cNvGrpSpPr/>
        <p:nvPr/>
      </p:nvGrpSpPr>
      <p:grpSpPr>
        <a:xfrm>
          <a:off x="0" y="0"/>
          <a:ext cx="0" cy="0"/>
          <a:chOff x="0" y="0"/>
          <a:chExt cx="0" cy="0"/>
        </a:xfrm>
      </p:grpSpPr>
      <p:sp>
        <p:nvSpPr>
          <p:cNvPr id="2" name="1 Título"/>
          <p:cNvSpPr>
            <a:spLocks noGrp="1"/>
          </p:cNvSpPr>
          <p:nvPr>
            <p:ph type="title"/>
          </p:nvPr>
        </p:nvSpPr>
        <p:spPr>
          <a:xfrm>
            <a:off x="1600200" y="609600"/>
            <a:ext cx="7086600" cy="1828800"/>
          </a:xfrm>
        </p:spPr>
        <p:txBody>
          <a:bodyPr vert="horz" bIns="0" anchor="b">
            <a:noAutofit/>
            <a:scene3d>
              <a:camera prst="orthographicFront"/>
              <a:lightRig rig="soft" dir="t">
                <a:rot lat="0" lon="0" rev="17220000"/>
              </a:lightRig>
            </a:scene3d>
            <a:sp3d prstMaterial="softEdge">
              <a:bevelT w="38100" h="38100"/>
              <a:contourClr>
                <a:schemeClr val="tx2">
                  <a:shade val="50000"/>
                </a:schemeClr>
              </a:contourClr>
            </a:sp3d>
          </a:bodyPr>
          <a:lstStyle>
            <a:lvl1pPr algn="l" rtl="0">
              <a:spcBef>
                <a:spcPct val="0"/>
              </a:spcBef>
              <a:buNone/>
              <a:defRPr sz="4800" b="1" cap="none" baseline="0">
                <a:ln w="6350">
                  <a:noFill/>
                </a:ln>
                <a:solidFill>
                  <a:schemeClr val="accent1">
                    <a:tint val="90000"/>
                    <a:satMod val="120000"/>
                  </a:schemeClr>
                </a:solidFill>
                <a:effectLst>
                  <a:outerShdw blurRad="114300" dist="101600" dir="2700000" algn="tl" rotWithShape="0">
                    <a:srgbClr val="000000">
                      <a:alpha val="40000"/>
                    </a:srgbClr>
                  </a:outerShdw>
                </a:effectLst>
                <a:latin typeface="+mj-lt"/>
                <a:ea typeface="+mj-ea"/>
                <a:cs typeface="+mj-cs"/>
              </a:defRPr>
            </a:lvl1pPr>
          </a:lstStyle>
          <a:p>
            <a:r>
              <a:rPr kumimoji="0" lang="es-ES" smtClean="0"/>
              <a:t>Haga clic para modificar el estilo de título del patrón</a:t>
            </a:r>
            <a:endParaRPr kumimoji="0" lang="en-US"/>
          </a:p>
        </p:txBody>
      </p:sp>
      <p:sp>
        <p:nvSpPr>
          <p:cNvPr id="3" name="2 Marcador de texto"/>
          <p:cNvSpPr>
            <a:spLocks noGrp="1"/>
          </p:cNvSpPr>
          <p:nvPr>
            <p:ph type="body" idx="1"/>
          </p:nvPr>
        </p:nvSpPr>
        <p:spPr>
          <a:xfrm>
            <a:off x="1600200" y="2507786"/>
            <a:ext cx="7086600" cy="1509712"/>
          </a:xfrm>
        </p:spPr>
        <p:txBody>
          <a:bodyPr anchor="t"/>
          <a:lstStyle>
            <a:lvl1pPr marL="73152" indent="0" algn="l">
              <a:buNone/>
              <a:defRPr sz="20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smtClean="0"/>
              <a:t>Haga clic para modificar el estilo de texto del patrón</a:t>
            </a:r>
          </a:p>
        </p:txBody>
      </p:sp>
      <p:sp>
        <p:nvSpPr>
          <p:cNvPr id="4" name="3 Marcador de fecha"/>
          <p:cNvSpPr>
            <a:spLocks noGrp="1"/>
          </p:cNvSpPr>
          <p:nvPr>
            <p:ph type="dt" sz="half" idx="10"/>
          </p:nvPr>
        </p:nvSpPr>
        <p:spPr/>
        <p:txBody>
          <a:bodyPr/>
          <a:lstStyle/>
          <a:p>
            <a:fld id="{BF05C68C-B3E8-4C40-9473-152B2B93B3C0}" type="datetimeFigureOut">
              <a:rPr lang="es-ES" smtClean="0"/>
              <a:t>22/08/2014</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a:xfrm>
            <a:off x="7924800" y="6416675"/>
            <a:ext cx="762000" cy="365125"/>
          </a:xfrm>
        </p:spPr>
        <p:txBody>
          <a:bodyPr/>
          <a:lstStyle/>
          <a:p>
            <a:fld id="{6A49FBEB-D949-4994-931F-097C1F96F593}" type="slidenum">
              <a:rPr lang="es-ES" smtClean="0"/>
              <a:t>‹Nº›</a:t>
            </a:fld>
            <a:endParaRPr lang="es-E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contenido"/>
          <p:cNvSpPr>
            <a:spLocks noGrp="1"/>
          </p:cNvSpPr>
          <p:nvPr>
            <p:ph sz="half" idx="1"/>
          </p:nvPr>
        </p:nvSpPr>
        <p:spPr>
          <a:xfrm>
            <a:off x="457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contenido"/>
          <p:cNvSpPr>
            <a:spLocks noGrp="1"/>
          </p:cNvSpPr>
          <p:nvPr>
            <p:ph sz="half" idx="2"/>
          </p:nvPr>
        </p:nvSpPr>
        <p:spPr>
          <a:xfrm>
            <a:off x="4648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5" name="4 Marcador de fecha"/>
          <p:cNvSpPr>
            <a:spLocks noGrp="1"/>
          </p:cNvSpPr>
          <p:nvPr>
            <p:ph type="dt" sz="half" idx="10"/>
          </p:nvPr>
        </p:nvSpPr>
        <p:spPr/>
        <p:txBody>
          <a:bodyPr/>
          <a:lstStyle/>
          <a:p>
            <a:fld id="{BF05C68C-B3E8-4C40-9473-152B2B93B3C0}" type="datetimeFigureOut">
              <a:rPr lang="es-ES" smtClean="0"/>
              <a:t>22/08/2014</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6A49FBEB-D949-4994-931F-097C1F96F593}" type="slidenum">
              <a:rPr lang="es-ES" smtClean="0"/>
              <a:t>‹Nº›</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8229600" cy="1143000"/>
          </a:xfrm>
        </p:spPr>
        <p:txBody>
          <a:bodyPr anchor="ctr"/>
          <a:lstStyle>
            <a:lvl1pPr>
              <a:defRPr/>
            </a:lvl1pPr>
          </a:lstStyle>
          <a:p>
            <a:r>
              <a:rPr kumimoji="0" lang="es-ES" smtClean="0"/>
              <a:t>Haga clic para modificar el estilo de título del patrón</a:t>
            </a:r>
            <a:endParaRPr kumimoji="0" lang="en-US"/>
          </a:p>
        </p:txBody>
      </p:sp>
      <p:sp>
        <p:nvSpPr>
          <p:cNvPr id="3" name="2 Marcador de texto"/>
          <p:cNvSpPr>
            <a:spLocks noGrp="1"/>
          </p:cNvSpPr>
          <p:nvPr>
            <p:ph type="body" idx="1"/>
          </p:nvPr>
        </p:nvSpPr>
        <p:spPr>
          <a:xfrm>
            <a:off x="457200" y="1535112"/>
            <a:ext cx="4040188"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s-ES" smtClean="0"/>
              <a:t>Haga clic para modificar el estilo de texto del patrón</a:t>
            </a:r>
          </a:p>
        </p:txBody>
      </p:sp>
      <p:sp>
        <p:nvSpPr>
          <p:cNvPr id="4" name="3 Marcador de texto"/>
          <p:cNvSpPr>
            <a:spLocks noGrp="1"/>
          </p:cNvSpPr>
          <p:nvPr>
            <p:ph type="body" sz="half" idx="3"/>
          </p:nvPr>
        </p:nvSpPr>
        <p:spPr>
          <a:xfrm>
            <a:off x="4645025" y="1535112"/>
            <a:ext cx="4041775"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s-ES" smtClean="0"/>
              <a:t>Haga clic para modificar el estilo de texto del patrón</a:t>
            </a:r>
          </a:p>
        </p:txBody>
      </p:sp>
      <p:sp>
        <p:nvSpPr>
          <p:cNvPr id="5" name="4 Marcador de contenido"/>
          <p:cNvSpPr>
            <a:spLocks noGrp="1"/>
          </p:cNvSpPr>
          <p:nvPr>
            <p:ph sz="quarter" idx="2"/>
          </p:nvPr>
        </p:nvSpPr>
        <p:spPr>
          <a:xfrm>
            <a:off x="457200" y="2362200"/>
            <a:ext cx="4040188"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6" name="5 Marcador de contenido"/>
          <p:cNvSpPr>
            <a:spLocks noGrp="1"/>
          </p:cNvSpPr>
          <p:nvPr>
            <p:ph sz="quarter" idx="4"/>
          </p:nvPr>
        </p:nvSpPr>
        <p:spPr>
          <a:xfrm>
            <a:off x="4645025" y="2362200"/>
            <a:ext cx="4041775"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7" name="6 Marcador de fecha"/>
          <p:cNvSpPr>
            <a:spLocks noGrp="1"/>
          </p:cNvSpPr>
          <p:nvPr>
            <p:ph type="dt" sz="half" idx="10"/>
          </p:nvPr>
        </p:nvSpPr>
        <p:spPr/>
        <p:txBody>
          <a:bodyPr/>
          <a:lstStyle/>
          <a:p>
            <a:fld id="{BF05C68C-B3E8-4C40-9473-152B2B93B3C0}" type="datetimeFigureOut">
              <a:rPr lang="es-ES" smtClean="0"/>
              <a:t>22/08/2014</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6A49FBEB-D949-4994-931F-097C1F96F593}" type="slidenum">
              <a:rPr lang="es-ES" smtClean="0"/>
              <a:t>‹Nº›</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fecha"/>
          <p:cNvSpPr>
            <a:spLocks noGrp="1"/>
          </p:cNvSpPr>
          <p:nvPr>
            <p:ph type="dt" sz="half" idx="10"/>
          </p:nvPr>
        </p:nvSpPr>
        <p:spPr/>
        <p:txBody>
          <a:bodyPr/>
          <a:lstStyle/>
          <a:p>
            <a:fld id="{BF05C68C-B3E8-4C40-9473-152B2B93B3C0}" type="datetimeFigureOut">
              <a:rPr lang="es-ES" smtClean="0"/>
              <a:t>22/08/2014</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6A49FBEB-D949-4994-931F-097C1F96F593}" type="slidenum">
              <a:rPr lang="es-ES" smtClean="0"/>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BF05C68C-B3E8-4C40-9473-152B2B93B3C0}" type="datetimeFigureOut">
              <a:rPr lang="es-ES" smtClean="0"/>
              <a:t>22/08/2014</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6A49FBEB-D949-4994-931F-097C1F96F593}" type="slidenum">
              <a:rPr lang="es-ES" smtClean="0"/>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vert="horz" anchor="b">
            <a:normAutofit/>
            <a:sp3d prstMaterial="softEdge"/>
          </a:bodyPr>
          <a:lstStyle>
            <a:lvl1pPr algn="l">
              <a:buNone/>
              <a:defRPr sz="2200" b="0">
                <a:ln w="6350">
                  <a:noFill/>
                </a:ln>
                <a:solidFill>
                  <a:schemeClr val="accent1">
                    <a:tint val="73000"/>
                    <a:satMod val="180000"/>
                  </a:schemeClr>
                </a:solidFill>
              </a:defRPr>
            </a:lvl1pPr>
          </a:lstStyle>
          <a:p>
            <a:r>
              <a:rPr kumimoji="0" lang="es-ES" smtClean="0"/>
              <a:t>Haga clic para modificar el estilo de título del patrón</a:t>
            </a:r>
            <a:endParaRPr kumimoji="0" lang="en-US"/>
          </a:p>
        </p:txBody>
      </p:sp>
      <p:sp>
        <p:nvSpPr>
          <p:cNvPr id="3" name="2 Marcador de texto"/>
          <p:cNvSpPr>
            <a:spLocks noGrp="1"/>
          </p:cNvSpPr>
          <p:nvPr>
            <p:ph type="body" idx="2"/>
          </p:nvPr>
        </p:nvSpPr>
        <p:spPr>
          <a:xfrm>
            <a:off x="457200" y="1524000"/>
            <a:ext cx="3008313" cy="4602163"/>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s-ES" smtClean="0"/>
              <a:t>Haga clic para modificar el estilo de texto del patrón</a:t>
            </a:r>
          </a:p>
        </p:txBody>
      </p:sp>
      <p:sp>
        <p:nvSpPr>
          <p:cNvPr id="4" name="3 Marcador de contenido"/>
          <p:cNvSpPr>
            <a:spLocks noGrp="1"/>
          </p:cNvSpPr>
          <p:nvPr>
            <p:ph sz="half" idx="1"/>
          </p:nvPr>
        </p:nvSpPr>
        <p:spPr>
          <a:xfrm>
            <a:off x="3575050" y="273050"/>
            <a:ext cx="5111750" cy="5853113"/>
          </a:xfrm>
        </p:spPr>
        <p:txBody>
          <a:bodyPr/>
          <a:lstStyle>
            <a:lvl1pPr>
              <a:defRPr sz="2600"/>
            </a:lvl1pPr>
            <a:lvl2pPr>
              <a:defRPr sz="2400"/>
            </a:lvl2pPr>
            <a:lvl3pPr>
              <a:defRPr sz="2200"/>
            </a:lvl3pPr>
            <a:lvl4pPr>
              <a:defRPr sz="2000"/>
            </a:lvl4pPr>
            <a:lvl5pPr>
              <a:defRPr sz="18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5" name="4 Marcador de fecha"/>
          <p:cNvSpPr>
            <a:spLocks noGrp="1"/>
          </p:cNvSpPr>
          <p:nvPr>
            <p:ph type="dt" sz="half" idx="10"/>
          </p:nvPr>
        </p:nvSpPr>
        <p:spPr/>
        <p:txBody>
          <a:bodyPr/>
          <a:lstStyle/>
          <a:p>
            <a:fld id="{BF05C68C-B3E8-4C40-9473-152B2B93B3C0}" type="datetimeFigureOut">
              <a:rPr lang="es-ES" smtClean="0"/>
              <a:t>22/08/2014</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6A49FBEB-D949-4994-931F-097C1F96F593}" type="slidenum">
              <a:rPr lang="es-ES" smtClean="0"/>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828800" y="609600"/>
            <a:ext cx="5486400" cy="522288"/>
          </a:xfrm>
        </p:spPr>
        <p:txBody>
          <a:bodyPr lIns="45720" rIns="45720" bIns="0" anchor="b">
            <a:sp3d prstMaterial="softEdge"/>
          </a:bodyPr>
          <a:lstStyle>
            <a:lvl1pPr algn="ctr">
              <a:buNone/>
              <a:defRPr sz="2000" b="1"/>
            </a:lvl1pPr>
          </a:lstStyle>
          <a:p>
            <a:r>
              <a:rPr kumimoji="0" lang="es-ES" smtClean="0"/>
              <a:t>Haga clic para modificar el estilo de título del patrón</a:t>
            </a:r>
            <a:endParaRPr kumimoji="0" lang="en-US"/>
          </a:p>
        </p:txBody>
      </p:sp>
      <p:sp>
        <p:nvSpPr>
          <p:cNvPr id="3" name="2 Marcador de posición de imagen"/>
          <p:cNvSpPr>
            <a:spLocks noGrp="1"/>
          </p:cNvSpPr>
          <p:nvPr>
            <p:ph type="pic" idx="1"/>
          </p:nvPr>
        </p:nvSpPr>
        <p:spPr>
          <a:xfrm>
            <a:off x="1828800" y="1831975"/>
            <a:ext cx="5486400" cy="3962400"/>
          </a:xfrm>
          <a:solidFill>
            <a:schemeClr val="bg2"/>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lstStyle>
          <a:p>
            <a:pPr marL="0" algn="l" rtl="0" eaLnBrk="1" latinLnBrk="0" hangingPunct="1"/>
            <a:r>
              <a:rPr kumimoji="0" lang="es-ES" smtClean="0">
                <a:solidFill>
                  <a:schemeClr val="lt1"/>
                </a:solidFill>
                <a:latin typeface="+mn-lt"/>
                <a:ea typeface="+mn-ea"/>
                <a:cs typeface="+mn-cs"/>
              </a:rPr>
              <a:t>Haga clic en el icono para agregar una imagen</a:t>
            </a:r>
            <a:endParaRPr kumimoji="0" lang="en-US" dirty="0">
              <a:solidFill>
                <a:schemeClr val="lt1"/>
              </a:solidFill>
              <a:latin typeface="+mn-lt"/>
              <a:ea typeface="+mn-ea"/>
              <a:cs typeface="+mn-cs"/>
            </a:endParaRPr>
          </a:p>
        </p:txBody>
      </p:sp>
      <p:sp>
        <p:nvSpPr>
          <p:cNvPr id="4" name="3 Marcador de texto"/>
          <p:cNvSpPr>
            <a:spLocks noGrp="1"/>
          </p:cNvSpPr>
          <p:nvPr>
            <p:ph type="body" sz="half" idx="2"/>
          </p:nvPr>
        </p:nvSpPr>
        <p:spPr>
          <a:xfrm>
            <a:off x="1828800" y="1166787"/>
            <a:ext cx="5486400" cy="530352"/>
          </a:xfrm>
        </p:spPr>
        <p:txBody>
          <a:bodyPr lIns="45720" tIns="45720" rIns="45720" anchor="t"/>
          <a:lstStyle>
            <a:lvl1pPr marL="0" indent="0" algn="ctr">
              <a:buNone/>
              <a:defRPr sz="1400"/>
            </a:lvl1pPr>
            <a:lvl2pPr>
              <a:defRPr sz="1200"/>
            </a:lvl2pPr>
            <a:lvl3pPr>
              <a:defRPr sz="1000"/>
            </a:lvl3pPr>
            <a:lvl4pPr>
              <a:defRPr sz="900"/>
            </a:lvl4pPr>
            <a:lvl5pPr>
              <a:defRPr sz="900"/>
            </a:lvl5pPr>
          </a:lstStyle>
          <a:p>
            <a:pPr lvl="0" eaLnBrk="1" latinLnBrk="0" hangingPunct="1"/>
            <a:r>
              <a:rPr kumimoji="0" lang="es-ES" smtClean="0"/>
              <a:t>Haga clic para modificar el estilo de texto del patrón</a:t>
            </a:r>
          </a:p>
        </p:txBody>
      </p:sp>
      <p:sp>
        <p:nvSpPr>
          <p:cNvPr id="5" name="4 Marcador de fecha"/>
          <p:cNvSpPr>
            <a:spLocks noGrp="1"/>
          </p:cNvSpPr>
          <p:nvPr>
            <p:ph type="dt" sz="half" idx="10"/>
          </p:nvPr>
        </p:nvSpPr>
        <p:spPr/>
        <p:txBody>
          <a:bodyPr/>
          <a:lstStyle/>
          <a:p>
            <a:fld id="{BF05C68C-B3E8-4C40-9473-152B2B93B3C0}" type="datetimeFigureOut">
              <a:rPr lang="es-ES" smtClean="0"/>
              <a:t>22/08/2014</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6A49FBEB-D949-4994-931F-097C1F96F593}" type="slidenum">
              <a:rPr lang="es-ES" smtClean="0"/>
              <a:t>‹Nº›</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21 Marcador de título"/>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kumimoji="0" lang="es-ES" smtClean="0"/>
              <a:t>Haga clic para modificar el estilo de título del patrón</a:t>
            </a:r>
            <a:endParaRPr kumimoji="0" lang="en-US"/>
          </a:p>
        </p:txBody>
      </p:sp>
      <p:sp>
        <p:nvSpPr>
          <p:cNvPr id="13" name="12 Marcador de texto"/>
          <p:cNvSpPr>
            <a:spLocks noGrp="1"/>
          </p:cNvSpPr>
          <p:nvPr>
            <p:ph type="body" idx="1"/>
          </p:nvPr>
        </p:nvSpPr>
        <p:spPr>
          <a:xfrm>
            <a:off x="457200" y="1600200"/>
            <a:ext cx="8229600" cy="4709160"/>
          </a:xfrm>
          <a:prstGeom prst="rect">
            <a:avLst/>
          </a:prstGeom>
        </p:spPr>
        <p:txBody>
          <a:bodyPr vert="horz">
            <a:normAutofit/>
          </a:bodyPr>
          <a:lstStyle/>
          <a:p>
            <a:pPr lvl="0" eaLnBrk="1" latinLnBrk="0" hangingPunct="1"/>
            <a:r>
              <a:rPr kumimoji="0" lang="es-ES" smtClean="0"/>
              <a:t>Haga clic para modificar el estilo de texto del patrón</a:t>
            </a:r>
          </a:p>
          <a:p>
            <a:pPr lvl="1" eaLnBrk="1" latinLnBrk="0" hangingPunct="1"/>
            <a:r>
              <a:rPr kumimoji="0" lang="es-ES" smtClean="0"/>
              <a:t>Segundo nivel</a:t>
            </a:r>
          </a:p>
          <a:p>
            <a:pPr lvl="2" eaLnBrk="1" latinLnBrk="0" hangingPunct="1"/>
            <a:r>
              <a:rPr kumimoji="0" lang="es-ES" smtClean="0"/>
              <a:t>Tercer nivel</a:t>
            </a:r>
          </a:p>
          <a:p>
            <a:pPr lvl="3" eaLnBrk="1" latinLnBrk="0" hangingPunct="1"/>
            <a:r>
              <a:rPr kumimoji="0" lang="es-ES" smtClean="0"/>
              <a:t>Cuarto nivel</a:t>
            </a:r>
          </a:p>
          <a:p>
            <a:pPr lvl="4" eaLnBrk="1" latinLnBrk="0" hangingPunct="1"/>
            <a:r>
              <a:rPr kumimoji="0" lang="es-ES" smtClean="0"/>
              <a:t>Quinto nivel</a:t>
            </a:r>
            <a:endParaRPr kumimoji="0" lang="en-US"/>
          </a:p>
        </p:txBody>
      </p:sp>
      <p:sp>
        <p:nvSpPr>
          <p:cNvPr id="14" name="13 Marcador de fecha"/>
          <p:cNvSpPr>
            <a:spLocks noGrp="1"/>
          </p:cNvSpPr>
          <p:nvPr>
            <p:ph type="dt" sz="half" idx="2"/>
          </p:nvPr>
        </p:nvSpPr>
        <p:spPr>
          <a:xfrm>
            <a:off x="457200" y="6416675"/>
            <a:ext cx="2133600" cy="365125"/>
          </a:xfrm>
          <a:prstGeom prst="rect">
            <a:avLst/>
          </a:prstGeom>
        </p:spPr>
        <p:txBody>
          <a:bodyPr vert="horz" anchor="b"/>
          <a:lstStyle>
            <a:lvl1pPr algn="l" eaLnBrk="1" latinLnBrk="0" hangingPunct="1">
              <a:defRPr kumimoji="0" sz="1200">
                <a:solidFill>
                  <a:schemeClr val="tx1">
                    <a:shade val="50000"/>
                  </a:schemeClr>
                </a:solidFill>
              </a:defRPr>
            </a:lvl1pPr>
          </a:lstStyle>
          <a:p>
            <a:fld id="{BF05C68C-B3E8-4C40-9473-152B2B93B3C0}" type="datetimeFigureOut">
              <a:rPr lang="es-ES" smtClean="0"/>
              <a:t>22/08/2014</a:t>
            </a:fld>
            <a:endParaRPr lang="es-ES"/>
          </a:p>
        </p:txBody>
      </p:sp>
      <p:sp>
        <p:nvSpPr>
          <p:cNvPr id="3" name="2 Marcador de pie de página"/>
          <p:cNvSpPr>
            <a:spLocks noGrp="1"/>
          </p:cNvSpPr>
          <p:nvPr>
            <p:ph type="ftr" sz="quarter" idx="3"/>
          </p:nvPr>
        </p:nvSpPr>
        <p:spPr>
          <a:xfrm>
            <a:off x="3124200" y="6416675"/>
            <a:ext cx="2895600" cy="365125"/>
          </a:xfrm>
          <a:prstGeom prst="rect">
            <a:avLst/>
          </a:prstGeom>
        </p:spPr>
        <p:txBody>
          <a:bodyPr vert="horz" anchor="b"/>
          <a:lstStyle>
            <a:lvl1pPr algn="ctr" eaLnBrk="1" latinLnBrk="0" hangingPunct="1">
              <a:defRPr kumimoji="0" sz="1200">
                <a:solidFill>
                  <a:schemeClr val="tx1">
                    <a:shade val="50000"/>
                  </a:schemeClr>
                </a:solidFill>
              </a:defRPr>
            </a:lvl1pPr>
          </a:lstStyle>
          <a:p>
            <a:endParaRPr lang="es-ES"/>
          </a:p>
        </p:txBody>
      </p:sp>
      <p:sp>
        <p:nvSpPr>
          <p:cNvPr id="23" name="22 Marcador de número de diapositiva"/>
          <p:cNvSpPr>
            <a:spLocks noGrp="1"/>
          </p:cNvSpPr>
          <p:nvPr>
            <p:ph type="sldNum" sz="quarter" idx="4"/>
          </p:nvPr>
        </p:nvSpPr>
        <p:spPr>
          <a:xfrm>
            <a:off x="7924800" y="6416675"/>
            <a:ext cx="762000" cy="365125"/>
          </a:xfrm>
          <a:prstGeom prst="rect">
            <a:avLst/>
          </a:prstGeom>
        </p:spPr>
        <p:txBody>
          <a:bodyPr vert="horz" lIns="0" rIns="0" anchor="b"/>
          <a:lstStyle>
            <a:lvl1pPr algn="r" eaLnBrk="1" latinLnBrk="0" hangingPunct="1">
              <a:defRPr kumimoji="0" sz="1200">
                <a:solidFill>
                  <a:schemeClr val="tx1">
                    <a:shade val="50000"/>
                  </a:schemeClr>
                </a:solidFill>
              </a:defRPr>
            </a:lvl1pPr>
          </a:lstStyle>
          <a:p>
            <a:fld id="{6A49FBEB-D949-4994-931F-097C1F96F593}" type="slidenum">
              <a:rPr lang="es-ES" smtClean="0"/>
              <a:t>‹Nº›</a:t>
            </a:fld>
            <a:endParaRPr lang="es-E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latinLnBrk="0" hangingPunct="1">
        <a:spcBef>
          <a:spcPct val="0"/>
        </a:spcBef>
        <a:buNone/>
        <a:defRPr kumimoji="0" sz="4100" b="1" kern="1200" cap="none"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defRPr>
      </a:lvl1pPr>
    </p:titleStyle>
    <p:body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lstStyle/>
          <a:p>
            <a:r>
              <a:rPr lang="en-US" dirty="0" err="1" smtClean="0"/>
              <a:t>Patrones</a:t>
            </a:r>
            <a:r>
              <a:rPr lang="en-US" dirty="0" smtClean="0"/>
              <a:t> de </a:t>
            </a:r>
            <a:r>
              <a:rPr lang="en-US" dirty="0" err="1" smtClean="0"/>
              <a:t>dise</a:t>
            </a:r>
            <a:r>
              <a:rPr lang="es-ES" dirty="0" err="1" smtClean="0"/>
              <a:t>ño</a:t>
            </a:r>
            <a:endParaRPr lang="es-ES" dirty="0"/>
          </a:p>
        </p:txBody>
      </p:sp>
      <p:sp>
        <p:nvSpPr>
          <p:cNvPr id="3" name="2 Subtítulo"/>
          <p:cNvSpPr>
            <a:spLocks noGrp="1"/>
          </p:cNvSpPr>
          <p:nvPr>
            <p:ph type="subTitle" idx="1"/>
          </p:nvPr>
        </p:nvSpPr>
        <p:spPr/>
        <p:txBody>
          <a:bodyPr/>
          <a:lstStyle/>
          <a:p>
            <a:r>
              <a:rPr lang="es-ES" dirty="0" smtClean="0"/>
              <a:t>Tópicos Selectos de Computación 1</a:t>
            </a:r>
          </a:p>
        </p:txBody>
      </p:sp>
    </p:spTree>
    <p:extLst>
      <p:ext uri="{BB962C8B-B14F-4D97-AF65-F5344CB8AC3E}">
        <p14:creationId xmlns:p14="http://schemas.microsoft.com/office/powerpoint/2010/main" val="21124629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err="1" smtClean="0"/>
              <a:t>Template</a:t>
            </a:r>
            <a:r>
              <a:rPr lang="es-ES" dirty="0" smtClean="0"/>
              <a:t> </a:t>
            </a:r>
            <a:r>
              <a:rPr lang="es-ES" dirty="0" err="1" smtClean="0"/>
              <a:t>Method</a:t>
            </a:r>
            <a:endParaRPr lang="es-ES" dirty="0"/>
          </a:p>
        </p:txBody>
      </p:sp>
      <p:sp>
        <p:nvSpPr>
          <p:cNvPr id="3" name="2 Marcador de contenido"/>
          <p:cNvSpPr>
            <a:spLocks noGrp="1"/>
          </p:cNvSpPr>
          <p:nvPr>
            <p:ph idx="1"/>
          </p:nvPr>
        </p:nvSpPr>
        <p:spPr/>
        <p:txBody>
          <a:bodyPr/>
          <a:lstStyle/>
          <a:p>
            <a:r>
              <a:rPr lang="es-ES" dirty="0" smtClean="0"/>
              <a:t>También </a:t>
            </a:r>
            <a:r>
              <a:rPr lang="es-ES" dirty="0" smtClean="0"/>
              <a:t>conocido como método de </a:t>
            </a:r>
            <a:r>
              <a:rPr lang="es-ES" dirty="0" smtClean="0"/>
              <a:t>plantilla</a:t>
            </a:r>
          </a:p>
          <a:p>
            <a:pPr marL="137160" indent="0">
              <a:buNone/>
            </a:pPr>
            <a:endParaRPr lang="es-ES" dirty="0" smtClean="0"/>
          </a:p>
          <a:p>
            <a:r>
              <a:rPr lang="es-ES" dirty="0"/>
              <a:t>Define una estructura algorítmica cuya lógica quedará a cargo de las subclases. </a:t>
            </a:r>
            <a:endParaRPr lang="es-ES" dirty="0" smtClean="0"/>
          </a:p>
          <a:p>
            <a:pPr>
              <a:buFont typeface="Wingdings" pitchFamily="2" charset="2"/>
              <a:buChar char="q"/>
            </a:pPr>
            <a:r>
              <a:rPr lang="es-ES" dirty="0"/>
              <a:t>E</a:t>
            </a:r>
            <a:r>
              <a:rPr lang="es-ES" dirty="0" smtClean="0"/>
              <a:t>scribe </a:t>
            </a:r>
            <a:r>
              <a:rPr lang="es-ES" dirty="0"/>
              <a:t>una clase abstracta que contiene parte de la lógica necesaria para realizar su finalidad. En ella se define una estructura de herencia que sirve de plantilla ("</a:t>
            </a:r>
            <a:r>
              <a:rPr lang="es-ES" dirty="0" err="1"/>
              <a:t>Template</a:t>
            </a:r>
            <a:r>
              <a:rPr lang="es-ES" dirty="0" smtClean="0"/>
              <a:t>") </a:t>
            </a:r>
            <a:r>
              <a:rPr lang="es-ES" dirty="0"/>
              <a:t>de los métodos en las subclases.</a:t>
            </a:r>
            <a:endParaRPr lang="es-ES" dirty="0"/>
          </a:p>
        </p:txBody>
      </p:sp>
    </p:spTree>
    <p:extLst>
      <p:ext uri="{BB962C8B-B14F-4D97-AF65-F5344CB8AC3E}">
        <p14:creationId xmlns:p14="http://schemas.microsoft.com/office/powerpoint/2010/main" val="15011103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a:t>
            </a:r>
            <a:r>
              <a:rPr lang="en-US" dirty="0" err="1" smtClean="0"/>
              <a:t>Cuándo</a:t>
            </a:r>
            <a:r>
              <a:rPr lang="en-US" dirty="0" smtClean="0"/>
              <a:t> se </a:t>
            </a:r>
            <a:r>
              <a:rPr lang="en-US" dirty="0" err="1" smtClean="0"/>
              <a:t>usa</a:t>
            </a:r>
            <a:r>
              <a:rPr lang="en-US" dirty="0" smtClean="0"/>
              <a:t>?</a:t>
            </a:r>
            <a:endParaRPr lang="es-ES" dirty="0"/>
          </a:p>
        </p:txBody>
      </p:sp>
      <p:sp>
        <p:nvSpPr>
          <p:cNvPr id="3" name="2 Marcador de contenido"/>
          <p:cNvSpPr>
            <a:spLocks noGrp="1"/>
          </p:cNvSpPr>
          <p:nvPr>
            <p:ph idx="1"/>
          </p:nvPr>
        </p:nvSpPr>
        <p:spPr/>
        <p:txBody>
          <a:bodyPr>
            <a:normAutofit/>
          </a:bodyPr>
          <a:lstStyle/>
          <a:p>
            <a:r>
              <a:rPr lang="es-ES" dirty="0" smtClean="0"/>
              <a:t>Se </a:t>
            </a:r>
            <a:r>
              <a:rPr lang="es-ES" dirty="0"/>
              <a:t>quiera </a:t>
            </a:r>
            <a:r>
              <a:rPr lang="es-ES" dirty="0" err="1"/>
              <a:t>factorizar</a:t>
            </a:r>
            <a:r>
              <a:rPr lang="es-ES" dirty="0"/>
              <a:t> el comportamiento común de varias subclases.</a:t>
            </a:r>
          </a:p>
          <a:p>
            <a:r>
              <a:rPr lang="es-ES" dirty="0"/>
              <a:t>Se necesite implementar las partes fijas de un algoritmo una sola vez y dejar que las subclases implementen las partes variables.</a:t>
            </a:r>
          </a:p>
          <a:p>
            <a:r>
              <a:rPr lang="es-ES" dirty="0"/>
              <a:t>Se busque controlar las ampliaciones de las subclases, convirtiendo en métodos plantillas aquéllos métodos que pueden ser redefinidos.</a:t>
            </a:r>
          </a:p>
          <a:p>
            <a:endParaRPr lang="es-ES" dirty="0"/>
          </a:p>
        </p:txBody>
      </p:sp>
    </p:spTree>
    <p:extLst>
      <p:ext uri="{BB962C8B-B14F-4D97-AF65-F5344CB8AC3E}">
        <p14:creationId xmlns:p14="http://schemas.microsoft.com/office/powerpoint/2010/main" val="4065606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Diagrama</a:t>
            </a:r>
            <a:endParaRPr lang="es-ES" dirty="0"/>
          </a:p>
        </p:txBody>
      </p:sp>
      <p:pic>
        <p:nvPicPr>
          <p:cNvPr id="1026" name="Picture 2" descr="https://lh3.googleusercontent.com/0c-QKPKBVKwN-Dap3XYUW52cFbGKKsCNBKYAqOmoX270NuArLcJrMs4SG7B3MAzUsPQbdpcQM3SakEyG3NC1gjMFApyuK0lJR7Fpmjl4NR4-nI-W8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484783"/>
            <a:ext cx="2952328" cy="4943841"/>
          </a:xfrm>
          <a:prstGeom prst="rect">
            <a:avLst/>
          </a:prstGeom>
          <a:noFill/>
          <a:extLst>
            <a:ext uri="{909E8E84-426E-40DD-AFC4-6F175D3DCCD1}">
              <a14:hiddenFill xmlns:a14="http://schemas.microsoft.com/office/drawing/2010/main">
                <a:solidFill>
                  <a:srgbClr val="FFFFFF"/>
                </a:solidFill>
              </a14:hiddenFill>
            </a:ext>
          </a:extLst>
        </p:spPr>
      </p:pic>
      <p:sp>
        <p:nvSpPr>
          <p:cNvPr id="4" name="3 CuadroTexto"/>
          <p:cNvSpPr txBox="1"/>
          <p:nvPr/>
        </p:nvSpPr>
        <p:spPr>
          <a:xfrm>
            <a:off x="4355976" y="2132856"/>
            <a:ext cx="4248472" cy="3416320"/>
          </a:xfrm>
          <a:prstGeom prst="rect">
            <a:avLst/>
          </a:prstGeom>
          <a:noFill/>
        </p:spPr>
        <p:txBody>
          <a:bodyPr wrap="square" rtlCol="0">
            <a:spAutoFit/>
          </a:bodyPr>
          <a:lstStyle/>
          <a:p>
            <a:r>
              <a:rPr lang="es-ES" u="sng" dirty="0" err="1"/>
              <a:t>AbstractTemplate</a:t>
            </a:r>
            <a:r>
              <a:rPr lang="es-ES" u="sng" dirty="0"/>
              <a:t> o </a:t>
            </a:r>
            <a:r>
              <a:rPr lang="es-ES" u="sng" dirty="0" err="1"/>
              <a:t>AbstractClass</a:t>
            </a:r>
            <a:r>
              <a:rPr lang="es-ES" dirty="0"/>
              <a:t>: implementa un método plantilla que define el esqueleto de un algoritmo y define métodos abstractos que deben implementar las subclases </a:t>
            </a:r>
            <a:r>
              <a:rPr lang="es-ES" dirty="0" smtClean="0"/>
              <a:t>concretas</a:t>
            </a:r>
          </a:p>
          <a:p>
            <a:endParaRPr lang="es-ES" dirty="0"/>
          </a:p>
          <a:p>
            <a:endParaRPr lang="es-ES" dirty="0" smtClean="0"/>
          </a:p>
          <a:p>
            <a:endParaRPr lang="es-ES" dirty="0"/>
          </a:p>
          <a:p>
            <a:r>
              <a:rPr lang="es-ES" u="sng" dirty="0" err="1"/>
              <a:t>TemplateConcreto</a:t>
            </a:r>
            <a:r>
              <a:rPr lang="es-ES" u="sng" dirty="0"/>
              <a:t> o </a:t>
            </a:r>
            <a:r>
              <a:rPr lang="es-ES" u="sng" dirty="0" err="1"/>
              <a:t>ConcreteClass</a:t>
            </a:r>
            <a:r>
              <a:rPr lang="es-ES" dirty="0"/>
              <a:t>: implementa los métodos abstractos para realizar los pasos del algoritmo que son específicos de la subclase.</a:t>
            </a:r>
            <a:endParaRPr lang="es-ES" dirty="0"/>
          </a:p>
        </p:txBody>
      </p:sp>
    </p:spTree>
    <p:extLst>
      <p:ext uri="{BB962C8B-B14F-4D97-AF65-F5344CB8AC3E}">
        <p14:creationId xmlns:p14="http://schemas.microsoft.com/office/powerpoint/2010/main" val="2513223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Caso de uso</a:t>
            </a:r>
            <a:endParaRPr lang="es-ES" dirty="0"/>
          </a:p>
        </p:txBody>
      </p:sp>
      <p:sp>
        <p:nvSpPr>
          <p:cNvPr id="3" name="2 Marcador de contenido"/>
          <p:cNvSpPr>
            <a:spLocks noGrp="1"/>
          </p:cNvSpPr>
          <p:nvPr>
            <p:ph idx="1"/>
          </p:nvPr>
        </p:nvSpPr>
        <p:spPr/>
        <p:txBody>
          <a:bodyPr/>
          <a:lstStyle/>
          <a:p>
            <a:r>
              <a:rPr lang="es-ES" dirty="0"/>
              <a:t> </a:t>
            </a:r>
            <a:r>
              <a:rPr lang="es-ES" dirty="0" smtClean="0"/>
              <a:t>Imaginemos </a:t>
            </a:r>
            <a:r>
              <a:rPr lang="es-ES" dirty="0"/>
              <a:t>una empresa que posee socios, </a:t>
            </a:r>
            <a:r>
              <a:rPr lang="es-ES" dirty="0" smtClean="0"/>
              <a:t>clientes</a:t>
            </a:r>
            <a:r>
              <a:rPr lang="es-ES" dirty="0"/>
              <a:t> </a:t>
            </a:r>
            <a:r>
              <a:rPr lang="es-ES" dirty="0" smtClean="0"/>
              <a:t>y empleados. </a:t>
            </a:r>
            <a:r>
              <a:rPr lang="es-ES" dirty="0"/>
              <a:t>Cuando se les solicite que se identifiquen, cada uno lo realizará de distinta </a:t>
            </a:r>
            <a:r>
              <a:rPr lang="es-ES" dirty="0" smtClean="0"/>
              <a:t>manera, el empleado </a:t>
            </a:r>
            <a:r>
              <a:rPr lang="es-ES" dirty="0"/>
              <a:t>tiene un legajo, </a:t>
            </a:r>
            <a:r>
              <a:rPr lang="es-ES" dirty="0" smtClean="0"/>
              <a:t>el  </a:t>
            </a:r>
            <a:r>
              <a:rPr lang="es-ES" dirty="0"/>
              <a:t>cliente tiene un numero de cliente</a:t>
            </a:r>
            <a:r>
              <a:rPr lang="es-ES" dirty="0" smtClean="0"/>
              <a:t>, y el socio un número de socio.</a:t>
            </a:r>
            <a:endParaRPr lang="es-ES" dirty="0"/>
          </a:p>
        </p:txBody>
      </p:sp>
    </p:spTree>
    <p:extLst>
      <p:ext uri="{BB962C8B-B14F-4D97-AF65-F5344CB8AC3E}">
        <p14:creationId xmlns:p14="http://schemas.microsoft.com/office/powerpoint/2010/main" val="2923734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Caso de uso</a:t>
            </a:r>
            <a:endParaRPr lang="es-ES" dirty="0"/>
          </a:p>
        </p:txBody>
      </p:sp>
      <p:pic>
        <p:nvPicPr>
          <p:cNvPr id="2050" name="Picture 2" descr="http://1.bp.blogspot.com/-VyUny8wDn7A/TfX0dlrCLdI/AAAAAAAAJWM/8axSvr0M-_0/s1600/person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1531898"/>
            <a:ext cx="5420976" cy="4824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890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Caso de uso</a:t>
            </a:r>
            <a:endParaRPr lang="es-ES" dirty="0"/>
          </a:p>
        </p:txBody>
      </p:sp>
      <p:pic>
        <p:nvPicPr>
          <p:cNvPr id="3074" name="Picture 2" descr="http://2.bp.blogspot.com/-gUUDsCLHiok/TfX0gi1Hx8I/AAAAAAAAJWQ/7qdnhKmVl6c/s1600/cliente.png"/>
          <p:cNvPicPr>
            <a:picLocks noChangeAspect="1" noChangeArrowheads="1"/>
          </p:cNvPicPr>
          <p:nvPr/>
        </p:nvPicPr>
        <p:blipFill rotWithShape="1">
          <a:blip r:embed="rId2">
            <a:extLst>
              <a:ext uri="{28A0092B-C50C-407E-A947-70E740481C1C}">
                <a14:useLocalDpi xmlns:a14="http://schemas.microsoft.com/office/drawing/2010/main" val="0"/>
              </a:ext>
            </a:extLst>
          </a:blip>
          <a:srcRect l="7985"/>
          <a:stretch/>
        </p:blipFill>
        <p:spPr bwMode="auto">
          <a:xfrm>
            <a:off x="107504" y="1891057"/>
            <a:ext cx="4606235" cy="39862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3.bp.blogspot.com/-jUGtXK8QQIY/TfX0g87AOTI/AAAAAAAAJWU/p2_0P47cgZo/s1600/empleado.png"/>
          <p:cNvPicPr>
            <a:picLocks noChangeAspect="1" noChangeArrowheads="1"/>
          </p:cNvPicPr>
          <p:nvPr/>
        </p:nvPicPr>
        <p:blipFill rotWithShape="1">
          <a:blip r:embed="rId3">
            <a:extLst>
              <a:ext uri="{28A0092B-C50C-407E-A947-70E740481C1C}">
                <a14:useLocalDpi xmlns:a14="http://schemas.microsoft.com/office/drawing/2010/main" val="0"/>
              </a:ext>
            </a:extLst>
          </a:blip>
          <a:srcRect l="9203"/>
          <a:stretch/>
        </p:blipFill>
        <p:spPr bwMode="auto">
          <a:xfrm>
            <a:off x="4860032" y="1700808"/>
            <a:ext cx="4168461" cy="4392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421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Caso de uso</a:t>
            </a:r>
            <a:endParaRPr lang="es-ES" dirty="0"/>
          </a:p>
        </p:txBody>
      </p:sp>
      <p:pic>
        <p:nvPicPr>
          <p:cNvPr id="4098" name="Picture 2" descr="http://1.bp.blogspot.com/-kLlBQoC3Uwg/TfX0ha9HWuI/AAAAAAAAJWY/CPSwy2k0U8c/s1600/socio.png"/>
          <p:cNvPicPr>
            <a:picLocks noChangeAspect="1" noChangeArrowheads="1"/>
          </p:cNvPicPr>
          <p:nvPr/>
        </p:nvPicPr>
        <p:blipFill rotWithShape="1">
          <a:blip r:embed="rId2">
            <a:extLst>
              <a:ext uri="{28A0092B-C50C-407E-A947-70E740481C1C}">
                <a14:useLocalDpi xmlns:a14="http://schemas.microsoft.com/office/drawing/2010/main" val="0"/>
              </a:ext>
            </a:extLst>
          </a:blip>
          <a:srcRect l="6426"/>
          <a:stretch/>
        </p:blipFill>
        <p:spPr bwMode="auto">
          <a:xfrm>
            <a:off x="1763688" y="1628800"/>
            <a:ext cx="5092134" cy="4608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993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Caso de uso</a:t>
            </a:r>
            <a:endParaRPr lang="es-ES" dirty="0"/>
          </a:p>
        </p:txBody>
      </p:sp>
      <p:pic>
        <p:nvPicPr>
          <p:cNvPr id="5122" name="Picture 2" descr="http://2.bp.blogspot.com/-UQMsYvJQs6I/TfX0ipo9xAI/AAAAAAAAJWc/liO1E-uMvgA/s1600/ma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340768"/>
            <a:ext cx="6048672" cy="5382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6320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23528" y="332656"/>
            <a:ext cx="8229600" cy="1143000"/>
          </a:xfrm>
        </p:spPr>
        <p:txBody>
          <a:bodyPr/>
          <a:lstStyle/>
          <a:p>
            <a:r>
              <a:rPr lang="es-ES" dirty="0" smtClean="0"/>
              <a:t>Consecuencias</a:t>
            </a:r>
            <a:endParaRPr lang="es-ES" dirty="0"/>
          </a:p>
        </p:txBody>
      </p:sp>
      <p:sp>
        <p:nvSpPr>
          <p:cNvPr id="3" name="2 Marcador de contenido"/>
          <p:cNvSpPr>
            <a:spLocks noGrp="1"/>
          </p:cNvSpPr>
          <p:nvPr>
            <p:ph idx="1"/>
          </p:nvPr>
        </p:nvSpPr>
        <p:spPr/>
        <p:txBody>
          <a:bodyPr/>
          <a:lstStyle/>
          <a:p>
            <a:r>
              <a:rPr lang="es-ES" dirty="0"/>
              <a:t>Favorece la reutilización del código</a:t>
            </a:r>
            <a:r>
              <a:rPr lang="es-ES" dirty="0" smtClean="0"/>
              <a:t>.</a:t>
            </a:r>
          </a:p>
          <a:p>
            <a:endParaRPr lang="es-ES" dirty="0"/>
          </a:p>
          <a:p>
            <a:r>
              <a:rPr lang="es-ES" dirty="0"/>
              <a:t>Lleva a una estructura de control invertido: la superclase base invoca los </a:t>
            </a:r>
            <a:r>
              <a:rPr lang="es-ES" dirty="0" smtClean="0"/>
              <a:t>métodos de </a:t>
            </a:r>
            <a:r>
              <a:rPr lang="es-ES" dirty="0"/>
              <a:t>las subclases.</a:t>
            </a:r>
          </a:p>
          <a:p>
            <a:endParaRPr lang="es-ES" dirty="0"/>
          </a:p>
        </p:txBody>
      </p:sp>
    </p:spTree>
    <p:extLst>
      <p:ext uri="{BB962C8B-B14F-4D97-AF65-F5344CB8AC3E}">
        <p14:creationId xmlns:p14="http://schemas.microsoft.com/office/powerpoint/2010/main" val="27826218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err="1" smtClean="0"/>
              <a:t>Visitor</a:t>
            </a:r>
            <a:endParaRPr lang="es-ES" dirty="0"/>
          </a:p>
        </p:txBody>
      </p:sp>
      <p:sp>
        <p:nvSpPr>
          <p:cNvPr id="3" name="2 Marcador de contenido"/>
          <p:cNvSpPr>
            <a:spLocks noGrp="1"/>
          </p:cNvSpPr>
          <p:nvPr>
            <p:ph idx="1"/>
          </p:nvPr>
        </p:nvSpPr>
        <p:spPr/>
        <p:txBody>
          <a:bodyPr>
            <a:normAutofit fontScale="85000" lnSpcReduction="20000"/>
          </a:bodyPr>
          <a:lstStyle/>
          <a:p>
            <a:r>
              <a:rPr lang="es-ES" dirty="0" smtClean="0"/>
              <a:t>Es </a:t>
            </a:r>
            <a:r>
              <a:rPr lang="es-ES" dirty="0"/>
              <a:t>una forma de separar el algoritmo de la estructura de un objeto</a:t>
            </a:r>
            <a:r>
              <a:rPr lang="es-ES" dirty="0" smtClean="0"/>
              <a:t>.</a:t>
            </a:r>
            <a:endParaRPr lang="es-ES" dirty="0"/>
          </a:p>
          <a:p>
            <a:r>
              <a:rPr lang="es-ES" dirty="0"/>
              <a:t>La idea básica es que se tiene un conjunto de clases elemento que conforman la estructura de un objeto</a:t>
            </a:r>
            <a:r>
              <a:rPr lang="es-ES" dirty="0" smtClean="0"/>
              <a:t>.</a:t>
            </a:r>
          </a:p>
          <a:p>
            <a:r>
              <a:rPr lang="es-ES" dirty="0" smtClean="0"/>
              <a:t> </a:t>
            </a:r>
            <a:r>
              <a:rPr lang="es-ES" dirty="0"/>
              <a:t>Cada una de estas clases elemento tiene un método aceptar (</a:t>
            </a:r>
            <a:r>
              <a:rPr lang="es-ES" i="1" dirty="0" err="1"/>
              <a:t>accept</a:t>
            </a:r>
            <a:r>
              <a:rPr lang="es-ES" i="1" dirty="0"/>
              <a:t>()</a:t>
            </a:r>
            <a:r>
              <a:rPr lang="es-ES" dirty="0"/>
              <a:t>) que recibe al objeto visitante (</a:t>
            </a:r>
            <a:r>
              <a:rPr lang="es-ES" i="1" dirty="0" err="1"/>
              <a:t>visitor</a:t>
            </a:r>
            <a:r>
              <a:rPr lang="es-ES" dirty="0"/>
              <a:t>) como argumento. </a:t>
            </a:r>
            <a:endParaRPr lang="es-ES" dirty="0" smtClean="0"/>
          </a:p>
          <a:p>
            <a:r>
              <a:rPr lang="es-ES" dirty="0" smtClean="0"/>
              <a:t>El </a:t>
            </a:r>
            <a:r>
              <a:rPr lang="es-ES" dirty="0"/>
              <a:t>visitante es una interfaz que tiene un </a:t>
            </a:r>
            <a:r>
              <a:rPr lang="es-ES" dirty="0" smtClean="0"/>
              <a:t>método</a:t>
            </a:r>
            <a:r>
              <a:rPr lang="es-ES" dirty="0"/>
              <a:t> </a:t>
            </a:r>
            <a:r>
              <a:rPr lang="es-ES" i="1" dirty="0" err="1"/>
              <a:t>visit</a:t>
            </a:r>
            <a:r>
              <a:rPr lang="es-ES" dirty="0"/>
              <a:t> diferente para cada clase </a:t>
            </a:r>
            <a:r>
              <a:rPr lang="es-ES" dirty="0" smtClean="0"/>
              <a:t>elemento.</a:t>
            </a:r>
          </a:p>
          <a:p>
            <a:r>
              <a:rPr lang="es-ES" dirty="0" smtClean="0"/>
              <a:t>El </a:t>
            </a:r>
            <a:r>
              <a:rPr lang="es-ES" dirty="0"/>
              <a:t>método </a:t>
            </a:r>
            <a:r>
              <a:rPr lang="es-ES" i="1" dirty="0" err="1"/>
              <a:t>accept</a:t>
            </a:r>
            <a:r>
              <a:rPr lang="es-ES" dirty="0"/>
              <a:t> de una clase elemento llama al método </a:t>
            </a:r>
            <a:r>
              <a:rPr lang="es-ES" i="1" dirty="0" err="1"/>
              <a:t>visit</a:t>
            </a:r>
            <a:r>
              <a:rPr lang="es-ES" dirty="0"/>
              <a:t> de su clase. </a:t>
            </a:r>
            <a:endParaRPr lang="es-ES" dirty="0" smtClean="0"/>
          </a:p>
          <a:p>
            <a:r>
              <a:rPr lang="es-ES" dirty="0" smtClean="0"/>
              <a:t>Clases </a:t>
            </a:r>
            <a:r>
              <a:rPr lang="es-ES" dirty="0"/>
              <a:t>concretas de un visitante pueden entonces ser escritas para hacer una operación en particular.</a:t>
            </a:r>
            <a:endParaRPr lang="es-ES" dirty="0"/>
          </a:p>
        </p:txBody>
      </p:sp>
    </p:spTree>
    <p:extLst>
      <p:ext uri="{BB962C8B-B14F-4D97-AF65-F5344CB8AC3E}">
        <p14:creationId xmlns:p14="http://schemas.microsoft.com/office/powerpoint/2010/main" val="5903475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a:t>¿</a:t>
            </a:r>
            <a:r>
              <a:rPr lang="es-ES" dirty="0" smtClean="0"/>
              <a:t>Qué es un patrón de diseño?</a:t>
            </a:r>
            <a:endParaRPr lang="es-ES" dirty="0"/>
          </a:p>
        </p:txBody>
      </p:sp>
      <p:sp>
        <p:nvSpPr>
          <p:cNvPr id="3" name="2 Marcador de contenido"/>
          <p:cNvSpPr>
            <a:spLocks noGrp="1"/>
          </p:cNvSpPr>
          <p:nvPr>
            <p:ph idx="1"/>
          </p:nvPr>
        </p:nvSpPr>
        <p:spPr/>
        <p:txBody>
          <a:bodyPr>
            <a:normAutofit/>
          </a:bodyPr>
          <a:lstStyle/>
          <a:p>
            <a:endParaRPr lang="es-ES" dirty="0" smtClean="0"/>
          </a:p>
          <a:p>
            <a:pPr algn="just"/>
            <a:r>
              <a:rPr lang="es-ES" sz="3600" dirty="0" smtClean="0"/>
              <a:t>Los patrones </a:t>
            </a:r>
            <a:r>
              <a:rPr lang="es-ES" sz="3600" dirty="0"/>
              <a:t>de diseño son el esqueleto de las soluciones a problemas comunes en el desarrollo de software</a:t>
            </a:r>
            <a:r>
              <a:rPr lang="es-ES" sz="3600" dirty="0" smtClean="0"/>
              <a:t>.</a:t>
            </a:r>
          </a:p>
        </p:txBody>
      </p:sp>
    </p:spTree>
    <p:extLst>
      <p:ext uri="{BB962C8B-B14F-4D97-AF65-F5344CB8AC3E}">
        <p14:creationId xmlns:p14="http://schemas.microsoft.com/office/powerpoint/2010/main" val="29636055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¿Cuándo se usa?</a:t>
            </a:r>
            <a:endParaRPr lang="es-ES" dirty="0"/>
          </a:p>
        </p:txBody>
      </p:sp>
      <p:sp>
        <p:nvSpPr>
          <p:cNvPr id="3" name="2 Marcador de contenido"/>
          <p:cNvSpPr>
            <a:spLocks noGrp="1"/>
          </p:cNvSpPr>
          <p:nvPr>
            <p:ph idx="1"/>
          </p:nvPr>
        </p:nvSpPr>
        <p:spPr/>
        <p:txBody>
          <a:bodyPr/>
          <a:lstStyle/>
          <a:p>
            <a:r>
              <a:rPr lang="es-ES" dirty="0" smtClean="0"/>
              <a:t>Cuando existen varias </a:t>
            </a:r>
            <a:r>
              <a:rPr lang="es-ES" dirty="0"/>
              <a:t>clases de objetos con interfaces diferentes y se desean realizar operaciones que dependen de sus clases concretas</a:t>
            </a:r>
            <a:r>
              <a:rPr lang="es-ES" dirty="0" smtClean="0"/>
              <a:t>.</a:t>
            </a:r>
          </a:p>
          <a:p>
            <a:r>
              <a:rPr lang="es-ES" dirty="0"/>
              <a:t>C</a:t>
            </a:r>
            <a:r>
              <a:rPr lang="es-ES" dirty="0" smtClean="0"/>
              <a:t>uando </a:t>
            </a:r>
            <a:r>
              <a:rPr lang="es-ES" dirty="0"/>
              <a:t>se necesitan diversas operaciones sobre objetos de una jerarquía y no se desea recargar las clases con estas operaciones</a:t>
            </a:r>
            <a:r>
              <a:rPr lang="es-ES" dirty="0" smtClean="0"/>
              <a:t>.</a:t>
            </a:r>
          </a:p>
          <a:p>
            <a:r>
              <a:rPr lang="es-ES" dirty="0"/>
              <a:t>Es de mucha utilidad cuando las clases de la jerarquía no cambian, pero se añaden con frecuencia operaciones a la estructura.</a:t>
            </a:r>
            <a:r>
              <a:rPr lang="es-ES" dirty="0" smtClean="0"/>
              <a:t> </a:t>
            </a:r>
            <a:endParaRPr lang="es-ES" dirty="0"/>
          </a:p>
        </p:txBody>
      </p:sp>
    </p:spTree>
    <p:extLst>
      <p:ext uri="{BB962C8B-B14F-4D97-AF65-F5344CB8AC3E}">
        <p14:creationId xmlns:p14="http://schemas.microsoft.com/office/powerpoint/2010/main" val="1620582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Diagrama</a:t>
            </a:r>
            <a:endParaRPr lang="es-ES" dirty="0"/>
          </a:p>
        </p:txBody>
      </p:sp>
      <p:pic>
        <p:nvPicPr>
          <p:cNvPr id="6146" name="Picture 2" descr="http://liberatucodigo.files.wordpress.com/2012/08/estructur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268760"/>
            <a:ext cx="8208912" cy="5180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0294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donde</a:t>
            </a:r>
            <a:endParaRPr lang="es-ES" dirty="0"/>
          </a:p>
        </p:txBody>
      </p:sp>
      <p:sp>
        <p:nvSpPr>
          <p:cNvPr id="3" name="2 Marcador de contenido"/>
          <p:cNvSpPr>
            <a:spLocks noGrp="1"/>
          </p:cNvSpPr>
          <p:nvPr>
            <p:ph idx="1"/>
          </p:nvPr>
        </p:nvSpPr>
        <p:spPr/>
        <p:txBody>
          <a:bodyPr>
            <a:normAutofit fontScale="92500"/>
          </a:bodyPr>
          <a:lstStyle/>
          <a:p>
            <a:pPr fontAlgn="base"/>
            <a:r>
              <a:rPr lang="es-ES" dirty="0"/>
              <a:t>Visitante (</a:t>
            </a:r>
            <a:r>
              <a:rPr lang="es-ES" dirty="0" err="1"/>
              <a:t>Visitor</a:t>
            </a:r>
            <a:r>
              <a:rPr lang="es-ES" dirty="0"/>
              <a:t>): Declara una operación de visita para cada elemento concreto en la estructura de objetos, que incluye el propio objeto visitado</a:t>
            </a:r>
          </a:p>
          <a:p>
            <a:pPr fontAlgn="base"/>
            <a:r>
              <a:rPr lang="es-ES" dirty="0"/>
              <a:t>Visitante Concreto (ConcreteVisitor1/2): Implementa las operaciones del visitante y acumula resultados como estado local</a:t>
            </a:r>
          </a:p>
          <a:p>
            <a:pPr fontAlgn="base"/>
            <a:r>
              <a:rPr lang="es-ES" dirty="0"/>
              <a:t>Elemento (</a:t>
            </a:r>
            <a:r>
              <a:rPr lang="es-ES" dirty="0" err="1"/>
              <a:t>Element</a:t>
            </a:r>
            <a:r>
              <a:rPr lang="es-ES" dirty="0"/>
              <a:t>): Define una operación “</a:t>
            </a:r>
            <a:r>
              <a:rPr lang="es-ES" dirty="0" err="1"/>
              <a:t>Accept</a:t>
            </a:r>
            <a:r>
              <a:rPr lang="es-ES" dirty="0"/>
              <a:t>” que toma un visitante como argumento</a:t>
            </a:r>
          </a:p>
          <a:p>
            <a:pPr fontAlgn="base"/>
            <a:r>
              <a:rPr lang="es-ES" dirty="0"/>
              <a:t>Elemento Concreto (</a:t>
            </a:r>
            <a:r>
              <a:rPr lang="es-ES" dirty="0" err="1"/>
              <a:t>ConcreteElementA</a:t>
            </a:r>
            <a:r>
              <a:rPr lang="es-ES" dirty="0"/>
              <a:t>/B): Implementa la operación “</a:t>
            </a:r>
            <a:r>
              <a:rPr lang="es-ES" dirty="0" err="1"/>
              <a:t>Accept</a:t>
            </a:r>
            <a:r>
              <a:rPr lang="es-ES" dirty="0"/>
              <a:t>”</a:t>
            </a:r>
          </a:p>
          <a:p>
            <a:endParaRPr lang="es-ES" dirty="0"/>
          </a:p>
        </p:txBody>
      </p:sp>
    </p:spTree>
    <p:extLst>
      <p:ext uri="{BB962C8B-B14F-4D97-AF65-F5344CB8AC3E}">
        <p14:creationId xmlns:p14="http://schemas.microsoft.com/office/powerpoint/2010/main" val="4242623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Caso de uso</a:t>
            </a:r>
            <a:endParaRPr lang="es-ES" dirty="0"/>
          </a:p>
        </p:txBody>
      </p:sp>
      <p:sp>
        <p:nvSpPr>
          <p:cNvPr id="3" name="2 Marcador de contenido"/>
          <p:cNvSpPr>
            <a:spLocks noGrp="1"/>
          </p:cNvSpPr>
          <p:nvPr>
            <p:ph idx="1"/>
          </p:nvPr>
        </p:nvSpPr>
        <p:spPr/>
        <p:txBody>
          <a:bodyPr/>
          <a:lstStyle/>
          <a:p>
            <a:pPr marL="137160" indent="0">
              <a:buNone/>
            </a:pPr>
            <a:r>
              <a:rPr lang="es-ES" dirty="0"/>
              <a:t>solemos hacer las cosas con condicionales, en este caso como decidimos que tipo de usuario es, y que descuentos aplicarle:</a:t>
            </a:r>
            <a:endParaRPr lang="es-ES" dirty="0"/>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570" t="25646" r="44868" b="44397"/>
          <a:stretch/>
        </p:blipFill>
        <p:spPr bwMode="auto">
          <a:xfrm>
            <a:off x="899592" y="3212976"/>
            <a:ext cx="7344816" cy="3293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72871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Diagrama</a:t>
            </a:r>
            <a:endParaRPr lang="es-ES" dirty="0"/>
          </a:p>
        </p:txBody>
      </p:sp>
      <p:pic>
        <p:nvPicPr>
          <p:cNvPr id="8194" name="Picture 2" descr="http://liberatucodigo.files.wordpress.com/2012/08/clas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484784"/>
            <a:ext cx="7581900" cy="514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3918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Caso de uso</a:t>
            </a:r>
            <a:endParaRPr lang="es-ES" dirty="0"/>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054" t="17026" r="44868" b="45690"/>
          <a:stretch/>
        </p:blipFill>
        <p:spPr bwMode="auto">
          <a:xfrm>
            <a:off x="467544" y="1628800"/>
            <a:ext cx="8151473"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48150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Caso de uso</a:t>
            </a:r>
            <a:endParaRPr lang="es-ES" dirty="0"/>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433" t="14830" r="44394" b="50852"/>
          <a:stretch/>
        </p:blipFill>
        <p:spPr bwMode="auto">
          <a:xfrm>
            <a:off x="768473" y="1899122"/>
            <a:ext cx="7907983" cy="4104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49787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Caso de uso</a:t>
            </a:r>
            <a:endParaRPr lang="es-ES" dirty="0"/>
          </a:p>
        </p:txBody>
      </p:sp>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8297" t="36422" r="54346" b="21552"/>
          <a:stretch/>
        </p:blipFill>
        <p:spPr bwMode="auto">
          <a:xfrm>
            <a:off x="1691680" y="1340767"/>
            <a:ext cx="5976664" cy="5161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11858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Caso de uso</a:t>
            </a:r>
            <a:endParaRPr lang="es-ES" dirty="0"/>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054" t="43319" r="42930" b="26940"/>
          <a:stretch/>
        </p:blipFill>
        <p:spPr bwMode="auto">
          <a:xfrm>
            <a:off x="395536" y="2132856"/>
            <a:ext cx="8400936" cy="36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92862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MVC</a:t>
            </a:r>
            <a:endParaRPr lang="es-ES" dirty="0"/>
          </a:p>
        </p:txBody>
      </p:sp>
      <p:sp>
        <p:nvSpPr>
          <p:cNvPr id="3" name="2 Marcador de contenido"/>
          <p:cNvSpPr>
            <a:spLocks noGrp="1"/>
          </p:cNvSpPr>
          <p:nvPr>
            <p:ph idx="1"/>
          </p:nvPr>
        </p:nvSpPr>
        <p:spPr/>
        <p:txBody>
          <a:bodyPr/>
          <a:lstStyle/>
          <a:p>
            <a:endParaRPr lang="es-ES" b="1" dirty="0" smtClean="0"/>
          </a:p>
          <a:p>
            <a:endParaRPr lang="es-ES" b="1" dirty="0"/>
          </a:p>
          <a:p>
            <a:r>
              <a:rPr lang="es-ES" b="1" dirty="0" smtClean="0"/>
              <a:t>Propone </a:t>
            </a:r>
            <a:r>
              <a:rPr lang="es-ES" b="1" dirty="0"/>
              <a:t>la construcción de tres componentes distintos que son el modelo, la vista y el </a:t>
            </a:r>
            <a:r>
              <a:rPr lang="es-ES" b="1" dirty="0" smtClean="0"/>
              <a:t>controlador.</a:t>
            </a:r>
          </a:p>
          <a:p>
            <a:endParaRPr lang="es-ES" b="1" dirty="0" smtClean="0"/>
          </a:p>
          <a:p>
            <a:endParaRPr lang="es-ES" dirty="0"/>
          </a:p>
        </p:txBody>
      </p:sp>
    </p:spTree>
    <p:extLst>
      <p:ext uri="{BB962C8B-B14F-4D97-AF65-F5344CB8AC3E}">
        <p14:creationId xmlns:p14="http://schemas.microsoft.com/office/powerpoint/2010/main" val="2558851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Tipos de Patrones</a:t>
            </a:r>
            <a:endParaRPr lang="es-ES" dirty="0"/>
          </a:p>
        </p:txBody>
      </p:sp>
      <p:sp>
        <p:nvSpPr>
          <p:cNvPr id="3" name="2 Marcador de contenido"/>
          <p:cNvSpPr>
            <a:spLocks noGrp="1"/>
          </p:cNvSpPr>
          <p:nvPr>
            <p:ph idx="1"/>
          </p:nvPr>
        </p:nvSpPr>
        <p:spPr/>
        <p:txBody>
          <a:bodyPr>
            <a:normAutofit lnSpcReduction="10000"/>
          </a:bodyPr>
          <a:lstStyle/>
          <a:p>
            <a:r>
              <a:rPr lang="es-ES" dirty="0">
                <a:solidFill>
                  <a:srgbClr val="FFFF00"/>
                </a:solidFill>
              </a:rPr>
              <a:t>Patrones Creacionales</a:t>
            </a:r>
            <a:r>
              <a:rPr lang="es-ES" dirty="0"/>
              <a:t>: Inicialización y configuración de objetos</a:t>
            </a:r>
            <a:r>
              <a:rPr lang="es-ES" dirty="0" smtClean="0"/>
              <a:t>.</a:t>
            </a:r>
          </a:p>
          <a:p>
            <a:endParaRPr lang="es-ES" dirty="0"/>
          </a:p>
          <a:p>
            <a:r>
              <a:rPr lang="es-ES" dirty="0"/>
              <a:t>Patrones Estructurales: Separan la interfaz de la implementación. Se ocupan de cómo las clases y objetos se agrupan, para formar estructuras más grandes</a:t>
            </a:r>
            <a:r>
              <a:rPr lang="es-ES" dirty="0" smtClean="0"/>
              <a:t>.</a:t>
            </a:r>
          </a:p>
          <a:p>
            <a:endParaRPr lang="es-ES" dirty="0"/>
          </a:p>
          <a:p>
            <a:r>
              <a:rPr lang="es-ES" dirty="0">
                <a:solidFill>
                  <a:srgbClr val="FFFF00"/>
                </a:solidFill>
              </a:rPr>
              <a:t>Patrones de Comportamiento</a:t>
            </a:r>
            <a:r>
              <a:rPr lang="es-ES" dirty="0"/>
              <a:t>: Más que describir objetos o clases, describen la comunicación entre ellos</a:t>
            </a:r>
            <a:r>
              <a:rPr lang="es-ES" dirty="0" smtClean="0"/>
              <a:t>.</a:t>
            </a:r>
            <a:endParaRPr lang="es-ES" dirty="0"/>
          </a:p>
        </p:txBody>
      </p:sp>
    </p:spTree>
    <p:extLst>
      <p:ext uri="{BB962C8B-B14F-4D97-AF65-F5344CB8AC3E}">
        <p14:creationId xmlns:p14="http://schemas.microsoft.com/office/powerpoint/2010/main" val="970186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Modelo</a:t>
            </a:r>
            <a:endParaRPr lang="es-ES" dirty="0"/>
          </a:p>
        </p:txBody>
      </p:sp>
      <p:sp>
        <p:nvSpPr>
          <p:cNvPr id="3" name="2 Marcador de contenido"/>
          <p:cNvSpPr>
            <a:spLocks noGrp="1"/>
          </p:cNvSpPr>
          <p:nvPr>
            <p:ph idx="1"/>
          </p:nvPr>
        </p:nvSpPr>
        <p:spPr/>
        <p:txBody>
          <a:bodyPr/>
          <a:lstStyle/>
          <a:p>
            <a:r>
              <a:rPr lang="es-ES" dirty="0"/>
              <a:t>Es la representación de la información con la cual el sistema </a:t>
            </a:r>
            <a:r>
              <a:rPr lang="es-ES" dirty="0" smtClean="0"/>
              <a:t>opera.</a:t>
            </a:r>
          </a:p>
          <a:p>
            <a:endParaRPr lang="es-ES" dirty="0"/>
          </a:p>
          <a:p>
            <a:r>
              <a:rPr lang="es-ES" dirty="0"/>
              <a:t>Envía a la 'vista' aquella parte de la información que en cada momento se le solicita para que sea </a:t>
            </a:r>
            <a:r>
              <a:rPr lang="es-ES" dirty="0" smtClean="0"/>
              <a:t>mostrada.</a:t>
            </a:r>
          </a:p>
          <a:p>
            <a:endParaRPr lang="es-ES" dirty="0"/>
          </a:p>
          <a:p>
            <a:r>
              <a:rPr lang="es-ES" dirty="0"/>
              <a:t>Las peticiones de acceso o manipulación de información llegan al 'modelo' a través del </a:t>
            </a:r>
            <a:r>
              <a:rPr lang="es-ES" dirty="0" smtClean="0"/>
              <a:t>'controlador‘.</a:t>
            </a:r>
            <a:endParaRPr lang="es-ES" dirty="0"/>
          </a:p>
        </p:txBody>
      </p:sp>
    </p:spTree>
    <p:extLst>
      <p:ext uri="{BB962C8B-B14F-4D97-AF65-F5344CB8AC3E}">
        <p14:creationId xmlns:p14="http://schemas.microsoft.com/office/powerpoint/2010/main" val="875720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Controlador</a:t>
            </a:r>
            <a:endParaRPr lang="es-ES" dirty="0"/>
          </a:p>
        </p:txBody>
      </p:sp>
      <p:sp>
        <p:nvSpPr>
          <p:cNvPr id="3" name="2 Marcador de contenido"/>
          <p:cNvSpPr>
            <a:spLocks noGrp="1"/>
          </p:cNvSpPr>
          <p:nvPr>
            <p:ph idx="1"/>
          </p:nvPr>
        </p:nvSpPr>
        <p:spPr/>
        <p:txBody>
          <a:bodyPr>
            <a:normAutofit/>
          </a:bodyPr>
          <a:lstStyle/>
          <a:p>
            <a:r>
              <a:rPr lang="es-ES" dirty="0"/>
              <a:t>Responde a eventos </a:t>
            </a:r>
            <a:r>
              <a:rPr lang="es-ES" dirty="0" smtClean="0"/>
              <a:t>e </a:t>
            </a:r>
            <a:r>
              <a:rPr lang="es-ES" dirty="0"/>
              <a:t>invoca peticiones al 'modelo' cuando se hace alguna solicitud sobre la información </a:t>
            </a:r>
            <a:r>
              <a:rPr lang="es-ES" dirty="0" smtClean="0"/>
              <a:t>.</a:t>
            </a:r>
          </a:p>
          <a:p>
            <a:endParaRPr lang="es-ES" dirty="0"/>
          </a:p>
          <a:p>
            <a:r>
              <a:rPr lang="es-ES" dirty="0" smtClean="0"/>
              <a:t>Puede </a:t>
            </a:r>
            <a:r>
              <a:rPr lang="es-ES" dirty="0"/>
              <a:t>enviar comandos a su 'vista' asociada si se solicita un cambio en la forma en que se presenta de </a:t>
            </a:r>
            <a:r>
              <a:rPr lang="es-ES" dirty="0" smtClean="0"/>
              <a:t>'modelo‘ por </a:t>
            </a:r>
            <a:r>
              <a:rPr lang="es-ES" dirty="0"/>
              <a:t>tanto se podría decir que el 'controlador' hace de intermediario entre la 'vista' y el </a:t>
            </a:r>
            <a:r>
              <a:rPr lang="es-ES" dirty="0" smtClean="0"/>
              <a:t>'modelo‘.</a:t>
            </a:r>
            <a:endParaRPr lang="es-ES" dirty="0"/>
          </a:p>
        </p:txBody>
      </p:sp>
    </p:spTree>
    <p:extLst>
      <p:ext uri="{BB962C8B-B14F-4D97-AF65-F5344CB8AC3E}">
        <p14:creationId xmlns:p14="http://schemas.microsoft.com/office/powerpoint/2010/main" val="40409397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Vista</a:t>
            </a:r>
            <a:endParaRPr lang="es-ES" dirty="0"/>
          </a:p>
        </p:txBody>
      </p:sp>
      <p:sp>
        <p:nvSpPr>
          <p:cNvPr id="3" name="2 Marcador de contenido"/>
          <p:cNvSpPr>
            <a:spLocks noGrp="1"/>
          </p:cNvSpPr>
          <p:nvPr>
            <p:ph idx="1"/>
          </p:nvPr>
        </p:nvSpPr>
        <p:spPr/>
        <p:txBody>
          <a:bodyPr/>
          <a:lstStyle/>
          <a:p>
            <a:pPr marL="137160" indent="0">
              <a:buNone/>
            </a:pPr>
            <a:endParaRPr lang="es-ES" dirty="0" smtClean="0"/>
          </a:p>
          <a:p>
            <a:endParaRPr lang="es-ES" dirty="0"/>
          </a:p>
          <a:p>
            <a:r>
              <a:rPr lang="es-ES" dirty="0" smtClean="0"/>
              <a:t>Presenta </a:t>
            </a:r>
            <a:r>
              <a:rPr lang="es-ES" dirty="0"/>
              <a:t>el 'modelo' </a:t>
            </a:r>
            <a:r>
              <a:rPr lang="es-ES" dirty="0" smtClean="0"/>
              <a:t>en </a:t>
            </a:r>
            <a:r>
              <a:rPr lang="es-ES" dirty="0"/>
              <a:t>un formato adecuado para interactuar (usualmente la interfaz de usuario) por tanto requiere de dicho 'modelo' la información que debe representar como salida.</a:t>
            </a:r>
          </a:p>
        </p:txBody>
      </p:sp>
    </p:spTree>
    <p:extLst>
      <p:ext uri="{BB962C8B-B14F-4D97-AF65-F5344CB8AC3E}">
        <p14:creationId xmlns:p14="http://schemas.microsoft.com/office/powerpoint/2010/main" val="31825025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Flujo de control</a:t>
            </a:r>
            <a:endParaRPr lang="es-ES" dirty="0"/>
          </a:p>
        </p:txBody>
      </p:sp>
      <p:sp>
        <p:nvSpPr>
          <p:cNvPr id="4" name="AutoShape 2" descr="File:MVC-Process.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2292" name="Picture 4" descr="File:MVC-Proces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1628800"/>
            <a:ext cx="4464496" cy="4883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1476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Caso de uso</a:t>
            </a:r>
            <a:endParaRPr lang="es-ES" dirty="0"/>
          </a:p>
        </p:txBody>
      </p:sp>
      <p:sp>
        <p:nvSpPr>
          <p:cNvPr id="3" name="2 Marcador de contenido"/>
          <p:cNvSpPr>
            <a:spLocks noGrp="1"/>
          </p:cNvSpPr>
          <p:nvPr>
            <p:ph idx="1"/>
          </p:nvPr>
        </p:nvSpPr>
        <p:spPr/>
        <p:txBody>
          <a:bodyPr/>
          <a:lstStyle/>
          <a:p>
            <a:r>
              <a:rPr lang="es-ES" dirty="0"/>
              <a:t>realizar un programa que convierta una cantidad a pesos(MXN) y a </a:t>
            </a:r>
            <a:r>
              <a:rPr lang="es-ES" dirty="0" err="1"/>
              <a:t>Dolares</a:t>
            </a:r>
            <a:r>
              <a:rPr lang="es-ES" dirty="0"/>
              <a:t>(USD</a:t>
            </a:r>
            <a:r>
              <a:rPr lang="es-ES" dirty="0" smtClean="0"/>
              <a:t>).</a:t>
            </a:r>
          </a:p>
          <a:p>
            <a:endParaRPr lang="es-ES" dirty="0" smtClean="0"/>
          </a:p>
          <a:p>
            <a:r>
              <a:rPr lang="es-ES" dirty="0" smtClean="0"/>
              <a:t>Sabemos </a:t>
            </a:r>
            <a:r>
              <a:rPr lang="es-ES" dirty="0"/>
              <a:t>que un </a:t>
            </a:r>
            <a:r>
              <a:rPr lang="es-ES" dirty="0" err="1"/>
              <a:t>dolar</a:t>
            </a:r>
            <a:r>
              <a:rPr lang="es-ES" dirty="0"/>
              <a:t> vale 13,943 pesos y que un peso vale 0.072 </a:t>
            </a:r>
            <a:r>
              <a:rPr lang="es-ES" dirty="0" err="1"/>
              <a:t>dolares</a:t>
            </a:r>
            <a:r>
              <a:rPr lang="es-ES" dirty="0" smtClean="0"/>
              <a:t>.</a:t>
            </a:r>
          </a:p>
          <a:p>
            <a:endParaRPr lang="es-ES" dirty="0" smtClean="0"/>
          </a:p>
          <a:p>
            <a:r>
              <a:rPr lang="es-ES" dirty="0" smtClean="0"/>
              <a:t>Empezamos con el modelo, posterior la vista y el controlador final</a:t>
            </a:r>
            <a:endParaRPr lang="es-ES" dirty="0"/>
          </a:p>
        </p:txBody>
      </p:sp>
    </p:spTree>
    <p:extLst>
      <p:ext uri="{BB962C8B-B14F-4D97-AF65-F5344CB8AC3E}">
        <p14:creationId xmlns:p14="http://schemas.microsoft.com/office/powerpoint/2010/main" val="36286259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Caso de uso, Modelo</a:t>
            </a:r>
            <a:endParaRPr lang="es-ES" dirty="0"/>
          </a:p>
        </p:txBody>
      </p:sp>
      <p:pic>
        <p:nvPicPr>
          <p:cNvPr id="1536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996" t="17241" r="58560" b="30444"/>
          <a:stretch/>
        </p:blipFill>
        <p:spPr bwMode="auto">
          <a:xfrm>
            <a:off x="2195736" y="1553342"/>
            <a:ext cx="4991968" cy="4986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94785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Caso de uso, Vista</a:t>
            </a:r>
            <a:endParaRPr lang="es-ES" dirty="0"/>
          </a:p>
        </p:txBody>
      </p:sp>
      <p:pic>
        <p:nvPicPr>
          <p:cNvPr id="1638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529" t="15121" r="55906" b="6250"/>
          <a:stretch/>
        </p:blipFill>
        <p:spPr bwMode="auto">
          <a:xfrm>
            <a:off x="2771800" y="1098754"/>
            <a:ext cx="3716594" cy="5751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40885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Caso de uso, Controlador</a:t>
            </a:r>
            <a:endParaRPr lang="es-ES" dirty="0"/>
          </a:p>
        </p:txBody>
      </p:sp>
      <p:pic>
        <p:nvPicPr>
          <p:cNvPr id="174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209" t="28286" r="50000" b="23372"/>
          <a:stretch/>
        </p:blipFill>
        <p:spPr bwMode="auto">
          <a:xfrm>
            <a:off x="1619672" y="1556792"/>
            <a:ext cx="6099873" cy="4906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04025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Continuación controlador</a:t>
            </a:r>
            <a:endParaRPr lang="es-ES" dirty="0"/>
          </a:p>
        </p:txBody>
      </p:sp>
      <p:pic>
        <p:nvPicPr>
          <p:cNvPr id="1843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756" t="23588" r="46271" b="21169"/>
          <a:stretch/>
        </p:blipFill>
        <p:spPr bwMode="auto">
          <a:xfrm>
            <a:off x="1835696" y="1484784"/>
            <a:ext cx="5544616" cy="4535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16415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Caso de uso</a:t>
            </a:r>
            <a:endParaRPr lang="es-ES" dirty="0"/>
          </a:p>
        </p:txBody>
      </p:sp>
      <p:pic>
        <p:nvPicPr>
          <p:cNvPr id="1945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982" t="19556" r="44118" b="28126"/>
          <a:stretch/>
        </p:blipFill>
        <p:spPr bwMode="auto">
          <a:xfrm>
            <a:off x="1403648" y="1460528"/>
            <a:ext cx="6552728" cy="483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75270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err="1" smtClean="0"/>
              <a:t>Strategy</a:t>
            </a:r>
            <a:endParaRPr lang="es-ES" dirty="0"/>
          </a:p>
        </p:txBody>
      </p:sp>
      <p:sp>
        <p:nvSpPr>
          <p:cNvPr id="3" name="2 Marcador de contenido"/>
          <p:cNvSpPr>
            <a:spLocks noGrp="1"/>
          </p:cNvSpPr>
          <p:nvPr>
            <p:ph idx="1"/>
          </p:nvPr>
        </p:nvSpPr>
        <p:spPr>
          <a:xfrm>
            <a:off x="457200" y="1412776"/>
            <a:ext cx="8229600" cy="4896584"/>
          </a:xfrm>
        </p:spPr>
        <p:txBody>
          <a:bodyPr/>
          <a:lstStyle/>
          <a:p>
            <a:endParaRPr lang="es-ES" dirty="0" smtClean="0"/>
          </a:p>
          <a:p>
            <a:endParaRPr lang="es-ES" dirty="0"/>
          </a:p>
          <a:p>
            <a:r>
              <a:rPr lang="es-ES" dirty="0" smtClean="0"/>
              <a:t>El </a:t>
            </a:r>
            <a:r>
              <a:rPr lang="es-ES" dirty="0"/>
              <a:t>patrón estrategia permite mantener un conjunto de algoritmos de entre los cuales el objeto cliente puede elegir aquel que le conviene e intercambiarlo dinámicamente según sus necesidades</a:t>
            </a:r>
            <a:r>
              <a:rPr lang="es-ES" dirty="0" smtClean="0"/>
              <a:t>.</a:t>
            </a:r>
          </a:p>
          <a:p>
            <a:endParaRPr lang="es-ES" dirty="0"/>
          </a:p>
        </p:txBody>
      </p:sp>
    </p:spTree>
    <p:extLst>
      <p:ext uri="{BB962C8B-B14F-4D97-AF65-F5344CB8AC3E}">
        <p14:creationId xmlns:p14="http://schemas.microsoft.com/office/powerpoint/2010/main" val="36107448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47936" y="1988840"/>
            <a:ext cx="8229600" cy="1143000"/>
          </a:xfrm>
        </p:spPr>
        <p:txBody>
          <a:bodyPr/>
          <a:lstStyle/>
          <a:p>
            <a:r>
              <a:rPr lang="es-ES" dirty="0" smtClean="0"/>
              <a:t>FIN</a:t>
            </a:r>
            <a:endParaRPr lang="es-ES" dirty="0"/>
          </a:p>
        </p:txBody>
      </p:sp>
      <p:sp>
        <p:nvSpPr>
          <p:cNvPr id="4" name="1 Título"/>
          <p:cNvSpPr txBox="1">
            <a:spLocks/>
          </p:cNvSpPr>
          <p:nvPr/>
        </p:nvSpPr>
        <p:spPr>
          <a:xfrm>
            <a:off x="547936" y="3789040"/>
            <a:ext cx="8229600" cy="114300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lvl1pPr algn="ctr" rtl="0" eaLnBrk="1" latinLnBrk="0" hangingPunct="1">
              <a:spcBef>
                <a:spcPct val="0"/>
              </a:spcBef>
              <a:buNone/>
              <a:defRPr kumimoji="0" sz="4100" b="1" kern="1200" cap="none"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defRPr>
            </a:lvl1pPr>
          </a:lstStyle>
          <a:p>
            <a:r>
              <a:rPr lang="es-ES" dirty="0" smtClean="0"/>
              <a:t>Gracias por su atención.</a:t>
            </a:r>
            <a:endParaRPr lang="es-ES" dirty="0"/>
          </a:p>
        </p:txBody>
      </p:sp>
    </p:spTree>
    <p:extLst>
      <p:ext uri="{BB962C8B-B14F-4D97-AF65-F5344CB8AC3E}">
        <p14:creationId xmlns:p14="http://schemas.microsoft.com/office/powerpoint/2010/main" val="792782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smtClean="0"/>
              <a:t>¿</a:t>
            </a:r>
            <a:r>
              <a:rPr lang="en-US" dirty="0" err="1" smtClean="0"/>
              <a:t>Cuándo</a:t>
            </a:r>
            <a:r>
              <a:rPr lang="en-US" dirty="0" smtClean="0"/>
              <a:t> se </a:t>
            </a:r>
            <a:r>
              <a:rPr lang="en-US" dirty="0" err="1" smtClean="0"/>
              <a:t>usa</a:t>
            </a:r>
            <a:r>
              <a:rPr lang="en-US" dirty="0"/>
              <a:t>?</a:t>
            </a:r>
            <a:endParaRPr lang="es-ES" dirty="0"/>
          </a:p>
        </p:txBody>
      </p:sp>
      <p:sp>
        <p:nvSpPr>
          <p:cNvPr id="3" name="2 Marcador de contenido"/>
          <p:cNvSpPr>
            <a:spLocks noGrp="1"/>
          </p:cNvSpPr>
          <p:nvPr>
            <p:ph idx="1"/>
          </p:nvPr>
        </p:nvSpPr>
        <p:spPr/>
        <p:txBody>
          <a:bodyPr/>
          <a:lstStyle/>
          <a:p>
            <a:endParaRPr lang="es-ES" dirty="0" smtClean="0"/>
          </a:p>
          <a:p>
            <a:r>
              <a:rPr lang="es-ES" dirty="0" smtClean="0"/>
              <a:t>El </a:t>
            </a:r>
            <a:r>
              <a:rPr lang="es-ES" dirty="0"/>
              <a:t>patrón </a:t>
            </a:r>
            <a:r>
              <a:rPr lang="es-ES" dirty="0" err="1"/>
              <a:t>Strategy</a:t>
            </a:r>
            <a:r>
              <a:rPr lang="es-ES" dirty="0"/>
              <a:t> tiene sentido cuando nos encontramos en un escenario en el que para conseguir un objetivo, tenemos diferentes formas de afrontarlo. Por poner un ejemplo, imaginemos que estamos desarrollando un programa que añade estilos en formato HTML a un texto. Los estilos que soporta serán: poner en negrita, letra cursiva y subrayar.</a:t>
            </a:r>
          </a:p>
        </p:txBody>
      </p:sp>
    </p:spTree>
    <p:extLst>
      <p:ext uri="{BB962C8B-B14F-4D97-AF65-F5344CB8AC3E}">
        <p14:creationId xmlns:p14="http://schemas.microsoft.com/office/powerpoint/2010/main" val="42209190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Caso de uso</a:t>
            </a:r>
            <a:endParaRPr lang="es-ES" dirty="0"/>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8175" t="30388" r="26815" b="21120"/>
          <a:stretch/>
        </p:blipFill>
        <p:spPr bwMode="auto">
          <a:xfrm>
            <a:off x="173431" y="2204864"/>
            <a:ext cx="8863065"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3 CuadroTexto"/>
          <p:cNvSpPr txBox="1"/>
          <p:nvPr/>
        </p:nvSpPr>
        <p:spPr>
          <a:xfrm>
            <a:off x="173431" y="1484784"/>
            <a:ext cx="8719049" cy="646331"/>
          </a:xfrm>
          <a:prstGeom prst="rect">
            <a:avLst/>
          </a:prstGeom>
          <a:noFill/>
        </p:spPr>
        <p:txBody>
          <a:bodyPr wrap="square" rtlCol="0">
            <a:spAutoFit/>
          </a:bodyPr>
          <a:lstStyle/>
          <a:p>
            <a:pPr algn="ctr"/>
            <a:r>
              <a:rPr lang="es-ES" b="1" dirty="0"/>
              <a:t>El Principio Open/</a:t>
            </a:r>
            <a:r>
              <a:rPr lang="es-ES" b="1" dirty="0" err="1"/>
              <a:t>Closed</a:t>
            </a:r>
            <a:endParaRPr lang="es-ES" b="1" dirty="0"/>
          </a:p>
          <a:p>
            <a:pPr algn="ctr"/>
            <a:r>
              <a:rPr lang="es-ES" b="1" dirty="0" smtClean="0"/>
              <a:t>Una </a:t>
            </a:r>
            <a:r>
              <a:rPr lang="es-ES" b="1" dirty="0"/>
              <a:t>clase debe estar abierta a extensiones, pero cerrada a las modificaciones</a:t>
            </a:r>
            <a:r>
              <a:rPr lang="es-ES" b="1" dirty="0" smtClean="0"/>
              <a:t>.</a:t>
            </a:r>
            <a:endParaRPr lang="es-ES" b="1" dirty="0"/>
          </a:p>
        </p:txBody>
      </p:sp>
    </p:spTree>
    <p:extLst>
      <p:ext uri="{BB962C8B-B14F-4D97-AF65-F5344CB8AC3E}">
        <p14:creationId xmlns:p14="http://schemas.microsoft.com/office/powerpoint/2010/main" val="24369869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Caso de uso</a:t>
            </a:r>
            <a:endParaRPr lang="es-ES" dirty="0"/>
          </a:p>
        </p:txBody>
      </p:sp>
      <p:sp>
        <p:nvSpPr>
          <p:cNvPr id="3" name="2 Marcador de contenido"/>
          <p:cNvSpPr>
            <a:spLocks noGrp="1"/>
          </p:cNvSpPr>
          <p:nvPr>
            <p:ph idx="1"/>
          </p:nvPr>
        </p:nvSpPr>
        <p:spPr>
          <a:xfrm>
            <a:off x="457200" y="1600200"/>
            <a:ext cx="8219256" cy="604664"/>
          </a:xfrm>
        </p:spPr>
        <p:txBody>
          <a:bodyPr>
            <a:normAutofit fontScale="70000" lnSpcReduction="20000"/>
          </a:bodyPr>
          <a:lstStyle/>
          <a:p>
            <a:r>
              <a:rPr lang="es-ES" b="1" dirty="0" smtClean="0"/>
              <a:t>Se divide cada estilo en clases pequeñas que resuelvan cada una.</a:t>
            </a:r>
            <a:endParaRPr lang="es-ES" b="1" dirty="0"/>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7932" t="20043" r="48383" b="32758"/>
          <a:stretch/>
        </p:blipFill>
        <p:spPr bwMode="auto">
          <a:xfrm>
            <a:off x="1835696" y="2204864"/>
            <a:ext cx="5616624" cy="4424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281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Caso de uso</a:t>
            </a:r>
            <a:endParaRPr lang="es-ES" dirty="0"/>
          </a:p>
        </p:txBody>
      </p:sp>
      <p:sp>
        <p:nvSpPr>
          <p:cNvPr id="3" name="2 Marcador de contenido"/>
          <p:cNvSpPr>
            <a:spLocks noGrp="1"/>
          </p:cNvSpPr>
          <p:nvPr>
            <p:ph idx="1"/>
          </p:nvPr>
        </p:nvSpPr>
        <p:spPr>
          <a:xfrm>
            <a:off x="480073" y="1196752"/>
            <a:ext cx="8229600" cy="576064"/>
          </a:xfrm>
        </p:spPr>
        <p:txBody>
          <a:bodyPr/>
          <a:lstStyle/>
          <a:p>
            <a:pPr algn="ctr"/>
            <a:r>
              <a:rPr lang="es-ES" dirty="0" smtClean="0"/>
              <a:t>Se crea una interfaz común.</a:t>
            </a:r>
            <a:endParaRPr lang="es-ES" dirty="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054" t="20689" r="26208" b="55173"/>
          <a:stretch/>
        </p:blipFill>
        <p:spPr bwMode="auto">
          <a:xfrm>
            <a:off x="539552" y="1772816"/>
            <a:ext cx="8280920"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2 Marcador de contenido"/>
          <p:cNvSpPr txBox="1">
            <a:spLocks/>
          </p:cNvSpPr>
          <p:nvPr/>
        </p:nvSpPr>
        <p:spPr>
          <a:xfrm>
            <a:off x="590872" y="4050857"/>
            <a:ext cx="8229600" cy="576064"/>
          </a:xfrm>
          <a:prstGeom prst="rect">
            <a:avLst/>
          </a:prstGeom>
        </p:spPr>
        <p:txBody>
          <a:bodyPr vert="horz">
            <a:normAutofit/>
          </a:bodyPr>
          <a:lst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a:lstStyle>
          <a:p>
            <a:pPr algn="ctr"/>
            <a:r>
              <a:rPr lang="es-ES" dirty="0" smtClean="0"/>
              <a:t>Se implementa la clase.</a:t>
            </a:r>
            <a:endParaRPr lang="es-ES" dirty="0"/>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588" t="51567" r="33987" b="31325"/>
          <a:stretch/>
        </p:blipFill>
        <p:spPr bwMode="auto">
          <a:xfrm>
            <a:off x="683089" y="4725144"/>
            <a:ext cx="7993846" cy="1587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8669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Diagrama</a:t>
            </a:r>
            <a:endParaRPr lang="es-ES" dirty="0"/>
          </a:p>
        </p:txBody>
      </p:sp>
      <p:pic>
        <p:nvPicPr>
          <p:cNvPr id="4" name="Picture 2" descr="http://upload.wikimedia.org/wikipedia/commons/3/32/Strategy_Patter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060848"/>
            <a:ext cx="8662391" cy="3096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386901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Vértice">
  <a:themeElements>
    <a:clrScheme name="Vértice">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Vértice">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Vértice">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480</TotalTime>
  <Words>1041</Words>
  <Application>Microsoft Office PowerPoint</Application>
  <PresentationFormat>Presentación en pantalla (4:3)</PresentationFormat>
  <Paragraphs>121</Paragraphs>
  <Slides>40</Slides>
  <Notes>6</Notes>
  <HiddenSlides>0</HiddenSlides>
  <MMClips>0</MMClips>
  <ScaleCrop>false</ScaleCrop>
  <HeadingPairs>
    <vt:vector size="4" baseType="variant">
      <vt:variant>
        <vt:lpstr>Tema</vt:lpstr>
      </vt:variant>
      <vt:variant>
        <vt:i4>1</vt:i4>
      </vt:variant>
      <vt:variant>
        <vt:lpstr>Títulos de diapositiva</vt:lpstr>
      </vt:variant>
      <vt:variant>
        <vt:i4>40</vt:i4>
      </vt:variant>
    </vt:vector>
  </HeadingPairs>
  <TitlesOfParts>
    <vt:vector size="41" baseType="lpstr">
      <vt:lpstr>Vértice</vt:lpstr>
      <vt:lpstr>Patrones de diseño</vt:lpstr>
      <vt:lpstr>¿Qué es un patrón de diseño?</vt:lpstr>
      <vt:lpstr>Tipos de Patrones</vt:lpstr>
      <vt:lpstr>Strategy</vt:lpstr>
      <vt:lpstr>¿Cuándo se usa?</vt:lpstr>
      <vt:lpstr>Caso de uso</vt:lpstr>
      <vt:lpstr>Caso de uso</vt:lpstr>
      <vt:lpstr>Caso de uso</vt:lpstr>
      <vt:lpstr>Diagrama</vt:lpstr>
      <vt:lpstr>Template Method</vt:lpstr>
      <vt:lpstr>¿Cuándo se usa?</vt:lpstr>
      <vt:lpstr>Diagrama</vt:lpstr>
      <vt:lpstr>Caso de uso</vt:lpstr>
      <vt:lpstr>Caso de uso</vt:lpstr>
      <vt:lpstr>Caso de uso</vt:lpstr>
      <vt:lpstr>Caso de uso</vt:lpstr>
      <vt:lpstr>Caso de uso</vt:lpstr>
      <vt:lpstr>Consecuencias</vt:lpstr>
      <vt:lpstr>Visitor</vt:lpstr>
      <vt:lpstr>¿Cuándo se usa?</vt:lpstr>
      <vt:lpstr>Diagrama</vt:lpstr>
      <vt:lpstr>donde</vt:lpstr>
      <vt:lpstr>Caso de uso</vt:lpstr>
      <vt:lpstr>Diagrama</vt:lpstr>
      <vt:lpstr>Caso de uso</vt:lpstr>
      <vt:lpstr>Caso de uso</vt:lpstr>
      <vt:lpstr>Caso de uso</vt:lpstr>
      <vt:lpstr>Caso de uso</vt:lpstr>
      <vt:lpstr>MVC</vt:lpstr>
      <vt:lpstr>Modelo</vt:lpstr>
      <vt:lpstr>Controlador</vt:lpstr>
      <vt:lpstr>Vista</vt:lpstr>
      <vt:lpstr>Flujo de control</vt:lpstr>
      <vt:lpstr>Caso de uso</vt:lpstr>
      <vt:lpstr>Caso de uso, Modelo</vt:lpstr>
      <vt:lpstr>Caso de uso, Vista</vt:lpstr>
      <vt:lpstr>Caso de uso, Controlador</vt:lpstr>
      <vt:lpstr>Continuación controlador</vt:lpstr>
      <vt:lpstr>Caso de uso</vt:lpstr>
      <vt:lpstr>FIN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Patrones de diseño</dc:title>
  <dc:creator>Asafmin</dc:creator>
  <cp:lastModifiedBy>Asafmin</cp:lastModifiedBy>
  <cp:revision>24</cp:revision>
  <dcterms:created xsi:type="dcterms:W3CDTF">2014-08-20T13:40:23Z</dcterms:created>
  <dcterms:modified xsi:type="dcterms:W3CDTF">2014-08-22T18:35:26Z</dcterms:modified>
</cp:coreProperties>
</file>